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700" r:id="rId4"/>
  </p:sldMasterIdLst>
  <p:notesMasterIdLst>
    <p:notesMasterId r:id="rId30"/>
  </p:notesMasterIdLst>
  <p:sldIdLst>
    <p:sldId id="256" r:id="rId5"/>
    <p:sldId id="257" r:id="rId6"/>
    <p:sldId id="259" r:id="rId7"/>
    <p:sldId id="311" r:id="rId8"/>
    <p:sldId id="260" r:id="rId9"/>
    <p:sldId id="318" r:id="rId10"/>
    <p:sldId id="321" r:id="rId11"/>
    <p:sldId id="319" r:id="rId12"/>
    <p:sldId id="320" r:id="rId13"/>
    <p:sldId id="322" r:id="rId14"/>
    <p:sldId id="282" r:id="rId15"/>
    <p:sldId id="285" r:id="rId16"/>
    <p:sldId id="286" r:id="rId17"/>
    <p:sldId id="288" r:id="rId18"/>
    <p:sldId id="283" r:id="rId19"/>
    <p:sldId id="312" r:id="rId20"/>
    <p:sldId id="290" r:id="rId21"/>
    <p:sldId id="297" r:id="rId22"/>
    <p:sldId id="324" r:id="rId23"/>
    <p:sldId id="315" r:id="rId24"/>
    <p:sldId id="316" r:id="rId25"/>
    <p:sldId id="323" r:id="rId26"/>
    <p:sldId id="306" r:id="rId27"/>
    <p:sldId id="305" r:id="rId28"/>
    <p:sldId id="3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437"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D3997-CC22-4188-8345-19BD5CBA9292}" type="doc">
      <dgm:prSet loTypeId="urn:microsoft.com/office/officeart/2009/3/layout/StepUpProcess" loCatId="process" qsTypeId="urn:microsoft.com/office/officeart/2005/8/quickstyle/3d3" qsCatId="3D" csTypeId="urn:microsoft.com/office/officeart/2005/8/colors/accent1_2" csCatId="accent1" phldr="1"/>
      <dgm:spPr/>
    </dgm:pt>
    <dgm:pt modelId="{8008819C-3318-4C59-9CB0-F7042E6789E6}">
      <dgm:prSet phldrT="[Text]"/>
      <dgm:spPr/>
      <dgm:t>
        <a:bodyPr/>
        <a:lstStyle/>
        <a:p>
          <a:r>
            <a:rPr lang="en-IN" dirty="0"/>
            <a:t>Solid design </a:t>
          </a:r>
          <a:r>
            <a:rPr lang="en-IN" dirty="0" smtClean="0"/>
            <a:t>of Geometrical Model.</a:t>
          </a:r>
          <a:endParaRPr lang="en-IN" dirty="0"/>
        </a:p>
      </dgm:t>
    </dgm:pt>
    <dgm:pt modelId="{553AB016-67FD-4C35-AFA7-88B99F0A4FA6}" type="parTrans" cxnId="{9C444F3D-6106-45EF-8CBE-5DCA6252E6EB}">
      <dgm:prSet/>
      <dgm:spPr/>
      <dgm:t>
        <a:bodyPr/>
        <a:lstStyle/>
        <a:p>
          <a:endParaRPr lang="en-IN"/>
        </a:p>
      </dgm:t>
    </dgm:pt>
    <dgm:pt modelId="{D7D4F35B-F963-43F6-B498-570CBFB64DD4}" type="sibTrans" cxnId="{9C444F3D-6106-45EF-8CBE-5DCA6252E6EB}">
      <dgm:prSet/>
      <dgm:spPr/>
      <dgm:t>
        <a:bodyPr/>
        <a:lstStyle/>
        <a:p>
          <a:endParaRPr lang="en-IN"/>
        </a:p>
      </dgm:t>
    </dgm:pt>
    <dgm:pt modelId="{DB424FAA-6FF5-4185-936C-F3A1900F1B9A}">
      <dgm:prSet phldrT="[Text]"/>
      <dgm:spPr/>
      <dgm:t>
        <a:bodyPr/>
        <a:lstStyle/>
        <a:p>
          <a:r>
            <a:rPr lang="en-IN" dirty="0" smtClean="0"/>
            <a:t>Defining the constraints and other parameters. </a:t>
          </a:r>
          <a:endParaRPr lang="en-IN" dirty="0"/>
        </a:p>
      </dgm:t>
    </dgm:pt>
    <dgm:pt modelId="{773EB044-ECEC-496A-9D36-B4A7FAD0DC96}" type="parTrans" cxnId="{EEC952EB-B823-4E50-9D90-004D78510D31}">
      <dgm:prSet/>
      <dgm:spPr/>
      <dgm:t>
        <a:bodyPr/>
        <a:lstStyle/>
        <a:p>
          <a:endParaRPr lang="en-IN"/>
        </a:p>
      </dgm:t>
    </dgm:pt>
    <dgm:pt modelId="{CF694093-076B-4044-A9D7-8B0987667841}" type="sibTrans" cxnId="{EEC952EB-B823-4E50-9D90-004D78510D31}">
      <dgm:prSet/>
      <dgm:spPr/>
      <dgm:t>
        <a:bodyPr/>
        <a:lstStyle/>
        <a:p>
          <a:endParaRPr lang="en-IN"/>
        </a:p>
      </dgm:t>
    </dgm:pt>
    <dgm:pt modelId="{A2D67AC3-12CF-429F-8D5B-EA846FED2359}">
      <dgm:prSet phldrT="[Text]"/>
      <dgm:spPr/>
      <dgm:t>
        <a:bodyPr/>
        <a:lstStyle/>
        <a:p>
          <a:r>
            <a:rPr lang="en-IN" dirty="0" smtClean="0"/>
            <a:t>Initial Solution.</a:t>
          </a:r>
          <a:endParaRPr lang="en-IN" dirty="0"/>
        </a:p>
      </dgm:t>
    </dgm:pt>
    <dgm:pt modelId="{A7E7F70C-888E-4BF7-B6AD-A516FE31220B}" type="parTrans" cxnId="{D92FA8A2-AA2B-4E61-BCA5-54D96198D036}">
      <dgm:prSet/>
      <dgm:spPr/>
      <dgm:t>
        <a:bodyPr/>
        <a:lstStyle/>
        <a:p>
          <a:endParaRPr lang="en-IN"/>
        </a:p>
      </dgm:t>
    </dgm:pt>
    <dgm:pt modelId="{BC80206C-8CB8-42D4-8469-12C0922E003A}" type="sibTrans" cxnId="{D92FA8A2-AA2B-4E61-BCA5-54D96198D036}">
      <dgm:prSet/>
      <dgm:spPr/>
      <dgm:t>
        <a:bodyPr/>
        <a:lstStyle/>
        <a:p>
          <a:endParaRPr lang="en-IN"/>
        </a:p>
      </dgm:t>
    </dgm:pt>
    <dgm:pt modelId="{ADD9AEF1-E049-46A1-BA1D-428F6C73D596}">
      <dgm:prSet phldrT="[Text]"/>
      <dgm:spPr/>
      <dgm:t>
        <a:bodyPr/>
        <a:lstStyle/>
        <a:p>
          <a:r>
            <a:rPr lang="en-IN" dirty="0" smtClean="0"/>
            <a:t>Performing Grid Independence Test.</a:t>
          </a:r>
          <a:endParaRPr lang="en-IN" dirty="0"/>
        </a:p>
      </dgm:t>
    </dgm:pt>
    <dgm:pt modelId="{575A6DA6-60E5-4586-A028-22280DF844D8}" type="parTrans" cxnId="{93B3EE75-3842-44D4-B40D-DA351ADB4008}">
      <dgm:prSet/>
      <dgm:spPr/>
      <dgm:t>
        <a:bodyPr/>
        <a:lstStyle/>
        <a:p>
          <a:endParaRPr lang="en-IN"/>
        </a:p>
      </dgm:t>
    </dgm:pt>
    <dgm:pt modelId="{44ACFFDC-0960-4146-83E4-43A70210ABC0}" type="sibTrans" cxnId="{93B3EE75-3842-44D4-B40D-DA351ADB4008}">
      <dgm:prSet/>
      <dgm:spPr/>
      <dgm:t>
        <a:bodyPr/>
        <a:lstStyle/>
        <a:p>
          <a:endParaRPr lang="en-IN"/>
        </a:p>
      </dgm:t>
    </dgm:pt>
    <dgm:pt modelId="{74ADF991-8788-4B91-AD10-30EBE905580A}">
      <dgm:prSet phldrT="[Text]"/>
      <dgm:spPr/>
      <dgm:t>
        <a:bodyPr/>
        <a:lstStyle/>
        <a:p>
          <a:r>
            <a:rPr lang="en-IN" dirty="0" smtClean="0"/>
            <a:t>Final Solution with Solution Accuracy.</a:t>
          </a:r>
          <a:endParaRPr lang="en-IN" dirty="0"/>
        </a:p>
      </dgm:t>
    </dgm:pt>
    <dgm:pt modelId="{5BD00560-FF5C-4338-9AD0-29EE978E241A}" type="parTrans" cxnId="{67237B02-3E86-4559-AC6C-FF71EC855B73}">
      <dgm:prSet/>
      <dgm:spPr/>
      <dgm:t>
        <a:bodyPr/>
        <a:lstStyle/>
        <a:p>
          <a:endParaRPr lang="en-IN"/>
        </a:p>
      </dgm:t>
    </dgm:pt>
    <dgm:pt modelId="{4381E315-F548-4D36-958C-E5124DB04E23}" type="sibTrans" cxnId="{67237B02-3E86-4559-AC6C-FF71EC855B73}">
      <dgm:prSet/>
      <dgm:spPr/>
      <dgm:t>
        <a:bodyPr/>
        <a:lstStyle/>
        <a:p>
          <a:endParaRPr lang="en-IN"/>
        </a:p>
      </dgm:t>
    </dgm:pt>
    <dgm:pt modelId="{7A1198A4-97EA-402B-8938-B5A4EA7EC733}" type="pres">
      <dgm:prSet presAssocID="{224D3997-CC22-4188-8345-19BD5CBA9292}" presName="rootnode" presStyleCnt="0">
        <dgm:presLayoutVars>
          <dgm:chMax/>
          <dgm:chPref/>
          <dgm:dir/>
          <dgm:animLvl val="lvl"/>
        </dgm:presLayoutVars>
      </dgm:prSet>
      <dgm:spPr/>
    </dgm:pt>
    <dgm:pt modelId="{9F200628-BE94-431A-A7D3-2906F811B228}" type="pres">
      <dgm:prSet presAssocID="{8008819C-3318-4C59-9CB0-F7042E6789E6}" presName="composite" presStyleCnt="0"/>
      <dgm:spPr/>
    </dgm:pt>
    <dgm:pt modelId="{D3706819-A3E4-4C27-8FC7-844099BF00D9}" type="pres">
      <dgm:prSet presAssocID="{8008819C-3318-4C59-9CB0-F7042E6789E6}" presName="LShape" presStyleLbl="alignNode1" presStyleIdx="0" presStyleCnt="9"/>
      <dgm:spPr/>
    </dgm:pt>
    <dgm:pt modelId="{C46DD841-7B59-4551-A1B6-113E8F91CB39}" type="pres">
      <dgm:prSet presAssocID="{8008819C-3318-4C59-9CB0-F7042E6789E6}" presName="ParentText" presStyleLbl="revTx" presStyleIdx="0" presStyleCnt="5">
        <dgm:presLayoutVars>
          <dgm:chMax val="0"/>
          <dgm:chPref val="0"/>
          <dgm:bulletEnabled val="1"/>
        </dgm:presLayoutVars>
      </dgm:prSet>
      <dgm:spPr/>
      <dgm:t>
        <a:bodyPr/>
        <a:lstStyle/>
        <a:p>
          <a:endParaRPr lang="en-IN"/>
        </a:p>
      </dgm:t>
    </dgm:pt>
    <dgm:pt modelId="{AC9AD037-8A9D-4DC7-9F67-04B4645366A7}" type="pres">
      <dgm:prSet presAssocID="{8008819C-3318-4C59-9CB0-F7042E6789E6}" presName="Triangle" presStyleLbl="alignNode1" presStyleIdx="1" presStyleCnt="9"/>
      <dgm:spPr/>
    </dgm:pt>
    <dgm:pt modelId="{05A3BC29-EDFE-44A6-A2F3-6FBB52C90C51}" type="pres">
      <dgm:prSet presAssocID="{D7D4F35B-F963-43F6-B498-570CBFB64DD4}" presName="sibTrans" presStyleCnt="0"/>
      <dgm:spPr/>
    </dgm:pt>
    <dgm:pt modelId="{8637EB41-E758-4F14-A125-1C6EC0F61547}" type="pres">
      <dgm:prSet presAssocID="{D7D4F35B-F963-43F6-B498-570CBFB64DD4}" presName="space" presStyleCnt="0"/>
      <dgm:spPr/>
    </dgm:pt>
    <dgm:pt modelId="{3A535129-3700-4029-8F47-5ECBB2C1F051}" type="pres">
      <dgm:prSet presAssocID="{DB424FAA-6FF5-4185-936C-F3A1900F1B9A}" presName="composite" presStyleCnt="0"/>
      <dgm:spPr/>
    </dgm:pt>
    <dgm:pt modelId="{00A9F6A0-4FF6-402F-BAFC-52A8A2F96AFF}" type="pres">
      <dgm:prSet presAssocID="{DB424FAA-6FF5-4185-936C-F3A1900F1B9A}" presName="LShape" presStyleLbl="alignNode1" presStyleIdx="2" presStyleCnt="9"/>
      <dgm:spPr/>
    </dgm:pt>
    <dgm:pt modelId="{339BA961-3E36-41C1-BEC6-08EAD581201F}" type="pres">
      <dgm:prSet presAssocID="{DB424FAA-6FF5-4185-936C-F3A1900F1B9A}" presName="ParentText" presStyleLbl="revTx" presStyleIdx="1" presStyleCnt="5">
        <dgm:presLayoutVars>
          <dgm:chMax val="0"/>
          <dgm:chPref val="0"/>
          <dgm:bulletEnabled val="1"/>
        </dgm:presLayoutVars>
      </dgm:prSet>
      <dgm:spPr/>
      <dgm:t>
        <a:bodyPr/>
        <a:lstStyle/>
        <a:p>
          <a:endParaRPr lang="en-IN"/>
        </a:p>
      </dgm:t>
    </dgm:pt>
    <dgm:pt modelId="{994C0D38-CD0E-48CF-A0B3-F207E1596CD6}" type="pres">
      <dgm:prSet presAssocID="{DB424FAA-6FF5-4185-936C-F3A1900F1B9A}" presName="Triangle" presStyleLbl="alignNode1" presStyleIdx="3" presStyleCnt="9"/>
      <dgm:spPr/>
    </dgm:pt>
    <dgm:pt modelId="{FDA4BFB3-E0E8-4162-878E-1804E143C207}" type="pres">
      <dgm:prSet presAssocID="{CF694093-076B-4044-A9D7-8B0987667841}" presName="sibTrans" presStyleCnt="0"/>
      <dgm:spPr/>
    </dgm:pt>
    <dgm:pt modelId="{15D99010-8127-444F-80B7-E829A99308CE}" type="pres">
      <dgm:prSet presAssocID="{CF694093-076B-4044-A9D7-8B0987667841}" presName="space" presStyleCnt="0"/>
      <dgm:spPr/>
    </dgm:pt>
    <dgm:pt modelId="{B549E185-678A-43AC-BACB-E9C93A7B0F1C}" type="pres">
      <dgm:prSet presAssocID="{A2D67AC3-12CF-429F-8D5B-EA846FED2359}" presName="composite" presStyleCnt="0"/>
      <dgm:spPr/>
    </dgm:pt>
    <dgm:pt modelId="{B6EA29E4-FA25-4BB0-AF4D-7B43C5AB6C36}" type="pres">
      <dgm:prSet presAssocID="{A2D67AC3-12CF-429F-8D5B-EA846FED2359}" presName="LShape" presStyleLbl="alignNode1" presStyleIdx="4" presStyleCnt="9"/>
      <dgm:spPr/>
    </dgm:pt>
    <dgm:pt modelId="{D7349215-899C-47A5-A86B-C8306E04D8FB}" type="pres">
      <dgm:prSet presAssocID="{A2D67AC3-12CF-429F-8D5B-EA846FED2359}" presName="ParentText" presStyleLbl="revTx" presStyleIdx="2" presStyleCnt="5">
        <dgm:presLayoutVars>
          <dgm:chMax val="0"/>
          <dgm:chPref val="0"/>
          <dgm:bulletEnabled val="1"/>
        </dgm:presLayoutVars>
      </dgm:prSet>
      <dgm:spPr/>
      <dgm:t>
        <a:bodyPr/>
        <a:lstStyle/>
        <a:p>
          <a:endParaRPr lang="en-IN"/>
        </a:p>
      </dgm:t>
    </dgm:pt>
    <dgm:pt modelId="{31EF8067-2663-4CC2-B9A8-5893EC0DE97D}" type="pres">
      <dgm:prSet presAssocID="{A2D67AC3-12CF-429F-8D5B-EA846FED2359}" presName="Triangle" presStyleLbl="alignNode1" presStyleIdx="5" presStyleCnt="9"/>
      <dgm:spPr/>
    </dgm:pt>
    <dgm:pt modelId="{29D74CA5-09D7-4D3C-981E-83C30674B7D8}" type="pres">
      <dgm:prSet presAssocID="{BC80206C-8CB8-42D4-8469-12C0922E003A}" presName="sibTrans" presStyleCnt="0"/>
      <dgm:spPr/>
    </dgm:pt>
    <dgm:pt modelId="{C9B97789-0F55-4153-B028-225D0A46841D}" type="pres">
      <dgm:prSet presAssocID="{BC80206C-8CB8-42D4-8469-12C0922E003A}" presName="space" presStyleCnt="0"/>
      <dgm:spPr/>
    </dgm:pt>
    <dgm:pt modelId="{E8DB9443-C361-451C-AA62-4CAD5377405A}" type="pres">
      <dgm:prSet presAssocID="{ADD9AEF1-E049-46A1-BA1D-428F6C73D596}" presName="composite" presStyleCnt="0"/>
      <dgm:spPr/>
    </dgm:pt>
    <dgm:pt modelId="{CEEE8328-B05B-44DE-AC41-43F55C85A2BD}" type="pres">
      <dgm:prSet presAssocID="{ADD9AEF1-E049-46A1-BA1D-428F6C73D596}" presName="LShape" presStyleLbl="alignNode1" presStyleIdx="6" presStyleCnt="9"/>
      <dgm:spPr/>
    </dgm:pt>
    <dgm:pt modelId="{B2DC0E8A-57A5-4A86-8684-D50290B6D6E1}" type="pres">
      <dgm:prSet presAssocID="{ADD9AEF1-E049-46A1-BA1D-428F6C73D596}" presName="ParentText" presStyleLbl="revTx" presStyleIdx="3" presStyleCnt="5">
        <dgm:presLayoutVars>
          <dgm:chMax val="0"/>
          <dgm:chPref val="0"/>
          <dgm:bulletEnabled val="1"/>
        </dgm:presLayoutVars>
      </dgm:prSet>
      <dgm:spPr/>
      <dgm:t>
        <a:bodyPr/>
        <a:lstStyle/>
        <a:p>
          <a:endParaRPr lang="en-IN"/>
        </a:p>
      </dgm:t>
    </dgm:pt>
    <dgm:pt modelId="{8BF6E9AE-11AF-41A5-ACCB-007D79BFDBB5}" type="pres">
      <dgm:prSet presAssocID="{ADD9AEF1-E049-46A1-BA1D-428F6C73D596}" presName="Triangle" presStyleLbl="alignNode1" presStyleIdx="7" presStyleCnt="9"/>
      <dgm:spPr/>
    </dgm:pt>
    <dgm:pt modelId="{97D7AEF1-D088-4094-83FD-DA3AD6921D52}" type="pres">
      <dgm:prSet presAssocID="{44ACFFDC-0960-4146-83E4-43A70210ABC0}" presName="sibTrans" presStyleCnt="0"/>
      <dgm:spPr/>
    </dgm:pt>
    <dgm:pt modelId="{7DF6CF04-CD87-4F7F-8433-84FB732A2216}" type="pres">
      <dgm:prSet presAssocID="{44ACFFDC-0960-4146-83E4-43A70210ABC0}" presName="space" presStyleCnt="0"/>
      <dgm:spPr/>
    </dgm:pt>
    <dgm:pt modelId="{882172F6-3DD8-48E4-B1DC-6701A70E9CF0}" type="pres">
      <dgm:prSet presAssocID="{74ADF991-8788-4B91-AD10-30EBE905580A}" presName="composite" presStyleCnt="0"/>
      <dgm:spPr/>
    </dgm:pt>
    <dgm:pt modelId="{AEA74F76-7697-419D-9C02-A02B4C66A1C0}" type="pres">
      <dgm:prSet presAssocID="{74ADF991-8788-4B91-AD10-30EBE905580A}" presName="LShape" presStyleLbl="alignNode1" presStyleIdx="8" presStyleCnt="9"/>
      <dgm:spPr/>
    </dgm:pt>
    <dgm:pt modelId="{6CC61CFB-9627-4262-8D26-C7A69F96588C}" type="pres">
      <dgm:prSet presAssocID="{74ADF991-8788-4B91-AD10-30EBE905580A}" presName="ParentText" presStyleLbl="revTx" presStyleIdx="4" presStyleCnt="5">
        <dgm:presLayoutVars>
          <dgm:chMax val="0"/>
          <dgm:chPref val="0"/>
          <dgm:bulletEnabled val="1"/>
        </dgm:presLayoutVars>
      </dgm:prSet>
      <dgm:spPr/>
      <dgm:t>
        <a:bodyPr/>
        <a:lstStyle/>
        <a:p>
          <a:endParaRPr lang="en-IN"/>
        </a:p>
      </dgm:t>
    </dgm:pt>
  </dgm:ptLst>
  <dgm:cxnLst>
    <dgm:cxn modelId="{EEC952EB-B823-4E50-9D90-004D78510D31}" srcId="{224D3997-CC22-4188-8345-19BD5CBA9292}" destId="{DB424FAA-6FF5-4185-936C-F3A1900F1B9A}" srcOrd="1" destOrd="0" parTransId="{773EB044-ECEC-496A-9D36-B4A7FAD0DC96}" sibTransId="{CF694093-076B-4044-A9D7-8B0987667841}"/>
    <dgm:cxn modelId="{061BF505-FA46-45BF-B128-87FB041CEFDF}" type="presOf" srcId="{A2D67AC3-12CF-429F-8D5B-EA846FED2359}" destId="{D7349215-899C-47A5-A86B-C8306E04D8FB}" srcOrd="0" destOrd="0" presId="urn:microsoft.com/office/officeart/2009/3/layout/StepUpProcess"/>
    <dgm:cxn modelId="{93B3EE75-3842-44D4-B40D-DA351ADB4008}" srcId="{224D3997-CC22-4188-8345-19BD5CBA9292}" destId="{ADD9AEF1-E049-46A1-BA1D-428F6C73D596}" srcOrd="3" destOrd="0" parTransId="{575A6DA6-60E5-4586-A028-22280DF844D8}" sibTransId="{44ACFFDC-0960-4146-83E4-43A70210ABC0}"/>
    <dgm:cxn modelId="{66802994-BC16-423F-97BB-761773C0BEDD}" type="presOf" srcId="{74ADF991-8788-4B91-AD10-30EBE905580A}" destId="{6CC61CFB-9627-4262-8D26-C7A69F96588C}" srcOrd="0" destOrd="0" presId="urn:microsoft.com/office/officeart/2009/3/layout/StepUpProcess"/>
    <dgm:cxn modelId="{691C50F1-D280-4C68-9169-29EB9C8C8687}" type="presOf" srcId="{DB424FAA-6FF5-4185-936C-F3A1900F1B9A}" destId="{339BA961-3E36-41C1-BEC6-08EAD581201F}" srcOrd="0" destOrd="0" presId="urn:microsoft.com/office/officeart/2009/3/layout/StepUpProcess"/>
    <dgm:cxn modelId="{D92FA8A2-AA2B-4E61-BCA5-54D96198D036}" srcId="{224D3997-CC22-4188-8345-19BD5CBA9292}" destId="{A2D67AC3-12CF-429F-8D5B-EA846FED2359}" srcOrd="2" destOrd="0" parTransId="{A7E7F70C-888E-4BF7-B6AD-A516FE31220B}" sibTransId="{BC80206C-8CB8-42D4-8469-12C0922E003A}"/>
    <dgm:cxn modelId="{ED79A4B6-72E0-4606-8EBD-C7C5547E46B1}" type="presOf" srcId="{224D3997-CC22-4188-8345-19BD5CBA9292}" destId="{7A1198A4-97EA-402B-8938-B5A4EA7EC733}" srcOrd="0" destOrd="0" presId="urn:microsoft.com/office/officeart/2009/3/layout/StepUpProcess"/>
    <dgm:cxn modelId="{71B00CD4-69A6-4538-9AFD-F4EFD7B4EAD1}" type="presOf" srcId="{ADD9AEF1-E049-46A1-BA1D-428F6C73D596}" destId="{B2DC0E8A-57A5-4A86-8684-D50290B6D6E1}" srcOrd="0" destOrd="0" presId="urn:microsoft.com/office/officeart/2009/3/layout/StepUpProcess"/>
    <dgm:cxn modelId="{E003EEF7-A916-4EB7-A766-3EE6570B7B55}" type="presOf" srcId="{8008819C-3318-4C59-9CB0-F7042E6789E6}" destId="{C46DD841-7B59-4551-A1B6-113E8F91CB39}" srcOrd="0" destOrd="0" presId="urn:microsoft.com/office/officeart/2009/3/layout/StepUpProcess"/>
    <dgm:cxn modelId="{67237B02-3E86-4559-AC6C-FF71EC855B73}" srcId="{224D3997-CC22-4188-8345-19BD5CBA9292}" destId="{74ADF991-8788-4B91-AD10-30EBE905580A}" srcOrd="4" destOrd="0" parTransId="{5BD00560-FF5C-4338-9AD0-29EE978E241A}" sibTransId="{4381E315-F548-4D36-958C-E5124DB04E23}"/>
    <dgm:cxn modelId="{9C444F3D-6106-45EF-8CBE-5DCA6252E6EB}" srcId="{224D3997-CC22-4188-8345-19BD5CBA9292}" destId="{8008819C-3318-4C59-9CB0-F7042E6789E6}" srcOrd="0" destOrd="0" parTransId="{553AB016-67FD-4C35-AFA7-88B99F0A4FA6}" sibTransId="{D7D4F35B-F963-43F6-B498-570CBFB64DD4}"/>
    <dgm:cxn modelId="{9025A306-E467-4A00-85C8-8D385E43CD0C}" type="presParOf" srcId="{7A1198A4-97EA-402B-8938-B5A4EA7EC733}" destId="{9F200628-BE94-431A-A7D3-2906F811B228}" srcOrd="0" destOrd="0" presId="urn:microsoft.com/office/officeart/2009/3/layout/StepUpProcess"/>
    <dgm:cxn modelId="{7A5360E7-AA5A-4F41-9B8A-0CAFFBA78D0C}" type="presParOf" srcId="{9F200628-BE94-431A-A7D3-2906F811B228}" destId="{D3706819-A3E4-4C27-8FC7-844099BF00D9}" srcOrd="0" destOrd="0" presId="urn:microsoft.com/office/officeart/2009/3/layout/StepUpProcess"/>
    <dgm:cxn modelId="{F5FD543F-6B5B-47BE-BB17-510B17723C3C}" type="presParOf" srcId="{9F200628-BE94-431A-A7D3-2906F811B228}" destId="{C46DD841-7B59-4551-A1B6-113E8F91CB39}" srcOrd="1" destOrd="0" presId="urn:microsoft.com/office/officeart/2009/3/layout/StepUpProcess"/>
    <dgm:cxn modelId="{D20D8449-9E45-48A2-ABEF-A4DFB7329111}" type="presParOf" srcId="{9F200628-BE94-431A-A7D3-2906F811B228}" destId="{AC9AD037-8A9D-4DC7-9F67-04B4645366A7}" srcOrd="2" destOrd="0" presId="urn:microsoft.com/office/officeart/2009/3/layout/StepUpProcess"/>
    <dgm:cxn modelId="{59970798-F682-48A3-95E1-D20A7726FC94}" type="presParOf" srcId="{7A1198A4-97EA-402B-8938-B5A4EA7EC733}" destId="{05A3BC29-EDFE-44A6-A2F3-6FBB52C90C51}" srcOrd="1" destOrd="0" presId="urn:microsoft.com/office/officeart/2009/3/layout/StepUpProcess"/>
    <dgm:cxn modelId="{103A3553-B102-4E8E-A79A-FDB57958364C}" type="presParOf" srcId="{05A3BC29-EDFE-44A6-A2F3-6FBB52C90C51}" destId="{8637EB41-E758-4F14-A125-1C6EC0F61547}" srcOrd="0" destOrd="0" presId="urn:microsoft.com/office/officeart/2009/3/layout/StepUpProcess"/>
    <dgm:cxn modelId="{C4E86108-B0CE-464C-A012-6706A14B67B3}" type="presParOf" srcId="{7A1198A4-97EA-402B-8938-B5A4EA7EC733}" destId="{3A535129-3700-4029-8F47-5ECBB2C1F051}" srcOrd="2" destOrd="0" presId="urn:microsoft.com/office/officeart/2009/3/layout/StepUpProcess"/>
    <dgm:cxn modelId="{F814FE3E-B290-4985-B2FF-897C5734A021}" type="presParOf" srcId="{3A535129-3700-4029-8F47-5ECBB2C1F051}" destId="{00A9F6A0-4FF6-402F-BAFC-52A8A2F96AFF}" srcOrd="0" destOrd="0" presId="urn:microsoft.com/office/officeart/2009/3/layout/StepUpProcess"/>
    <dgm:cxn modelId="{570645FA-DBBF-4434-AAEE-CB8D80721B13}" type="presParOf" srcId="{3A535129-3700-4029-8F47-5ECBB2C1F051}" destId="{339BA961-3E36-41C1-BEC6-08EAD581201F}" srcOrd="1" destOrd="0" presId="urn:microsoft.com/office/officeart/2009/3/layout/StepUpProcess"/>
    <dgm:cxn modelId="{EB5670F8-B1A6-4925-BBCB-DE4EFAA86121}" type="presParOf" srcId="{3A535129-3700-4029-8F47-5ECBB2C1F051}" destId="{994C0D38-CD0E-48CF-A0B3-F207E1596CD6}" srcOrd="2" destOrd="0" presId="urn:microsoft.com/office/officeart/2009/3/layout/StepUpProcess"/>
    <dgm:cxn modelId="{977ED043-EBE9-4784-87CF-301C587E9A06}" type="presParOf" srcId="{7A1198A4-97EA-402B-8938-B5A4EA7EC733}" destId="{FDA4BFB3-E0E8-4162-878E-1804E143C207}" srcOrd="3" destOrd="0" presId="urn:microsoft.com/office/officeart/2009/3/layout/StepUpProcess"/>
    <dgm:cxn modelId="{7323303E-4EFC-4C00-966A-EE0C2727A2E4}" type="presParOf" srcId="{FDA4BFB3-E0E8-4162-878E-1804E143C207}" destId="{15D99010-8127-444F-80B7-E829A99308CE}" srcOrd="0" destOrd="0" presId="urn:microsoft.com/office/officeart/2009/3/layout/StepUpProcess"/>
    <dgm:cxn modelId="{4F2F909B-0B1C-4A8C-AE35-17D795A0A9F9}" type="presParOf" srcId="{7A1198A4-97EA-402B-8938-B5A4EA7EC733}" destId="{B549E185-678A-43AC-BACB-E9C93A7B0F1C}" srcOrd="4" destOrd="0" presId="urn:microsoft.com/office/officeart/2009/3/layout/StepUpProcess"/>
    <dgm:cxn modelId="{D03074DE-333D-43AF-9C74-E897D5E15C25}" type="presParOf" srcId="{B549E185-678A-43AC-BACB-E9C93A7B0F1C}" destId="{B6EA29E4-FA25-4BB0-AF4D-7B43C5AB6C36}" srcOrd="0" destOrd="0" presId="urn:microsoft.com/office/officeart/2009/3/layout/StepUpProcess"/>
    <dgm:cxn modelId="{187F9EA8-E5B1-45A5-85BE-4CF7E132E20D}" type="presParOf" srcId="{B549E185-678A-43AC-BACB-E9C93A7B0F1C}" destId="{D7349215-899C-47A5-A86B-C8306E04D8FB}" srcOrd="1" destOrd="0" presId="urn:microsoft.com/office/officeart/2009/3/layout/StepUpProcess"/>
    <dgm:cxn modelId="{BFC6A688-1628-4A53-856E-7C41F9B40334}" type="presParOf" srcId="{B549E185-678A-43AC-BACB-E9C93A7B0F1C}" destId="{31EF8067-2663-4CC2-B9A8-5893EC0DE97D}" srcOrd="2" destOrd="0" presId="urn:microsoft.com/office/officeart/2009/3/layout/StepUpProcess"/>
    <dgm:cxn modelId="{CCC9E114-51FB-4CB4-99C8-8110F5B72FB8}" type="presParOf" srcId="{7A1198A4-97EA-402B-8938-B5A4EA7EC733}" destId="{29D74CA5-09D7-4D3C-981E-83C30674B7D8}" srcOrd="5" destOrd="0" presId="urn:microsoft.com/office/officeart/2009/3/layout/StepUpProcess"/>
    <dgm:cxn modelId="{952B612E-ED6F-4FD9-BCD1-50DEA51A2E66}" type="presParOf" srcId="{29D74CA5-09D7-4D3C-981E-83C30674B7D8}" destId="{C9B97789-0F55-4153-B028-225D0A46841D}" srcOrd="0" destOrd="0" presId="urn:microsoft.com/office/officeart/2009/3/layout/StepUpProcess"/>
    <dgm:cxn modelId="{BCC340CC-0EED-4D72-8BC5-BCE055FDEBAA}" type="presParOf" srcId="{7A1198A4-97EA-402B-8938-B5A4EA7EC733}" destId="{E8DB9443-C361-451C-AA62-4CAD5377405A}" srcOrd="6" destOrd="0" presId="urn:microsoft.com/office/officeart/2009/3/layout/StepUpProcess"/>
    <dgm:cxn modelId="{F194D659-957C-4190-BCD3-71A33461E584}" type="presParOf" srcId="{E8DB9443-C361-451C-AA62-4CAD5377405A}" destId="{CEEE8328-B05B-44DE-AC41-43F55C85A2BD}" srcOrd="0" destOrd="0" presId="urn:microsoft.com/office/officeart/2009/3/layout/StepUpProcess"/>
    <dgm:cxn modelId="{9F3953D6-58A5-43B0-BC14-C8A83F88EA88}" type="presParOf" srcId="{E8DB9443-C361-451C-AA62-4CAD5377405A}" destId="{B2DC0E8A-57A5-4A86-8684-D50290B6D6E1}" srcOrd="1" destOrd="0" presId="urn:microsoft.com/office/officeart/2009/3/layout/StepUpProcess"/>
    <dgm:cxn modelId="{140F0D19-D892-43C8-985B-9ACBC8E57EB0}" type="presParOf" srcId="{E8DB9443-C361-451C-AA62-4CAD5377405A}" destId="{8BF6E9AE-11AF-41A5-ACCB-007D79BFDBB5}" srcOrd="2" destOrd="0" presId="urn:microsoft.com/office/officeart/2009/3/layout/StepUpProcess"/>
    <dgm:cxn modelId="{AEE8F685-4376-4C5B-9BF4-B8DFBBBD2E74}" type="presParOf" srcId="{7A1198A4-97EA-402B-8938-B5A4EA7EC733}" destId="{97D7AEF1-D088-4094-83FD-DA3AD6921D52}" srcOrd="7" destOrd="0" presId="urn:microsoft.com/office/officeart/2009/3/layout/StepUpProcess"/>
    <dgm:cxn modelId="{D028EF8F-22AD-436E-9F0C-5348F85B713A}" type="presParOf" srcId="{97D7AEF1-D088-4094-83FD-DA3AD6921D52}" destId="{7DF6CF04-CD87-4F7F-8433-84FB732A2216}" srcOrd="0" destOrd="0" presId="urn:microsoft.com/office/officeart/2009/3/layout/StepUpProcess"/>
    <dgm:cxn modelId="{72D8DC8C-B64C-4D11-B43C-136FEF0BA444}" type="presParOf" srcId="{7A1198A4-97EA-402B-8938-B5A4EA7EC733}" destId="{882172F6-3DD8-48E4-B1DC-6701A70E9CF0}" srcOrd="8" destOrd="0" presId="urn:microsoft.com/office/officeart/2009/3/layout/StepUpProcess"/>
    <dgm:cxn modelId="{2C37DFAD-036B-4489-A47B-231A60B39BAE}" type="presParOf" srcId="{882172F6-3DD8-48E4-B1DC-6701A70E9CF0}" destId="{AEA74F76-7697-419D-9C02-A02B4C66A1C0}" srcOrd="0" destOrd="0" presId="urn:microsoft.com/office/officeart/2009/3/layout/StepUpProcess"/>
    <dgm:cxn modelId="{F5B07B7E-A81D-4E5E-B907-D793A589C80E}" type="presParOf" srcId="{882172F6-3DD8-48E4-B1DC-6701A70E9CF0}" destId="{6CC61CFB-9627-4262-8D26-C7A69F96588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06819-A3E4-4C27-8FC7-844099BF00D9}">
      <dsp:nvSpPr>
        <dsp:cNvPr id="0" name=""/>
        <dsp:cNvSpPr/>
      </dsp:nvSpPr>
      <dsp:spPr>
        <a:xfrm rot="5400000">
          <a:off x="440471" y="2222603"/>
          <a:ext cx="1296005" cy="2156523"/>
        </a:xfrm>
        <a:prstGeom prst="corner">
          <a:avLst>
            <a:gd name="adj1" fmla="val 16120"/>
            <a:gd name="adj2" fmla="val 1611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46DD841-7B59-4551-A1B6-113E8F91CB39}">
      <dsp:nvSpPr>
        <dsp:cNvPr id="0" name=""/>
        <dsp:cNvSpPr/>
      </dsp:nvSpPr>
      <dsp:spPr>
        <a:xfrm>
          <a:off x="224136" y="2866939"/>
          <a:ext cx="1946921" cy="1706591"/>
        </a:xfrm>
        <a:prstGeom prst="rect">
          <a:avLst/>
        </a:prstGeom>
        <a:noFill/>
        <a:ln w="6350" cap="flat" cmpd="sng" algn="ctr">
          <a:solidFill>
            <a:schemeClr val="dk1">
              <a:alpha val="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dirty="0"/>
            <a:t>Solid design </a:t>
          </a:r>
          <a:r>
            <a:rPr lang="en-IN" sz="2200" kern="1200" dirty="0" smtClean="0"/>
            <a:t>of Geometrical Model.</a:t>
          </a:r>
          <a:endParaRPr lang="en-IN" sz="2200" kern="1200" dirty="0"/>
        </a:p>
      </dsp:txBody>
      <dsp:txXfrm>
        <a:off x="224136" y="2866939"/>
        <a:ext cx="1946921" cy="1706591"/>
      </dsp:txXfrm>
    </dsp:sp>
    <dsp:sp modelId="{AC9AD037-8A9D-4DC7-9F67-04B4645366A7}">
      <dsp:nvSpPr>
        <dsp:cNvPr id="0" name=""/>
        <dsp:cNvSpPr/>
      </dsp:nvSpPr>
      <dsp:spPr>
        <a:xfrm>
          <a:off x="1803714" y="2063838"/>
          <a:ext cx="367343" cy="367343"/>
        </a:xfrm>
        <a:prstGeom prst="triangle">
          <a:avLst>
            <a:gd name="adj" fmla="val 1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0A9F6A0-4FF6-402F-BAFC-52A8A2F96AFF}">
      <dsp:nvSpPr>
        <dsp:cNvPr id="0" name=""/>
        <dsp:cNvSpPr/>
      </dsp:nvSpPr>
      <dsp:spPr>
        <a:xfrm rot="5400000">
          <a:off x="2823884" y="1632826"/>
          <a:ext cx="1296005" cy="2156523"/>
        </a:xfrm>
        <a:prstGeom prst="corner">
          <a:avLst>
            <a:gd name="adj1" fmla="val 16120"/>
            <a:gd name="adj2" fmla="val 1611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39BA961-3E36-41C1-BEC6-08EAD581201F}">
      <dsp:nvSpPr>
        <dsp:cNvPr id="0" name=""/>
        <dsp:cNvSpPr/>
      </dsp:nvSpPr>
      <dsp:spPr>
        <a:xfrm>
          <a:off x="2607548" y="2277162"/>
          <a:ext cx="1946921" cy="1706591"/>
        </a:xfrm>
        <a:prstGeom prst="rect">
          <a:avLst/>
        </a:prstGeom>
        <a:noFill/>
        <a:ln w="6350" cap="flat" cmpd="sng" algn="ctr">
          <a:solidFill>
            <a:schemeClr val="dk1">
              <a:alpha val="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dirty="0" smtClean="0"/>
            <a:t>Defining the constraints and other parameters. </a:t>
          </a:r>
          <a:endParaRPr lang="en-IN" sz="2200" kern="1200" dirty="0"/>
        </a:p>
      </dsp:txBody>
      <dsp:txXfrm>
        <a:off x="2607548" y="2277162"/>
        <a:ext cx="1946921" cy="1706591"/>
      </dsp:txXfrm>
    </dsp:sp>
    <dsp:sp modelId="{994C0D38-CD0E-48CF-A0B3-F207E1596CD6}">
      <dsp:nvSpPr>
        <dsp:cNvPr id="0" name=""/>
        <dsp:cNvSpPr/>
      </dsp:nvSpPr>
      <dsp:spPr>
        <a:xfrm>
          <a:off x="4187126" y="1474060"/>
          <a:ext cx="367343" cy="367343"/>
        </a:xfrm>
        <a:prstGeom prst="triangle">
          <a:avLst>
            <a:gd name="adj" fmla="val 1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6EA29E4-FA25-4BB0-AF4D-7B43C5AB6C36}">
      <dsp:nvSpPr>
        <dsp:cNvPr id="0" name=""/>
        <dsp:cNvSpPr/>
      </dsp:nvSpPr>
      <dsp:spPr>
        <a:xfrm rot="5400000">
          <a:off x="5207296" y="1043048"/>
          <a:ext cx="1296005" cy="2156523"/>
        </a:xfrm>
        <a:prstGeom prst="corner">
          <a:avLst>
            <a:gd name="adj1" fmla="val 16120"/>
            <a:gd name="adj2" fmla="val 1611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7349215-899C-47A5-A86B-C8306E04D8FB}">
      <dsp:nvSpPr>
        <dsp:cNvPr id="0" name=""/>
        <dsp:cNvSpPr/>
      </dsp:nvSpPr>
      <dsp:spPr>
        <a:xfrm>
          <a:off x="4990961" y="1687384"/>
          <a:ext cx="1946921" cy="1706591"/>
        </a:xfrm>
        <a:prstGeom prst="rect">
          <a:avLst/>
        </a:prstGeom>
        <a:noFill/>
        <a:ln w="6350" cap="flat" cmpd="sng" algn="ctr">
          <a:solidFill>
            <a:schemeClr val="dk1">
              <a:alpha val="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dirty="0" smtClean="0"/>
            <a:t>Initial Solution.</a:t>
          </a:r>
          <a:endParaRPr lang="en-IN" sz="2200" kern="1200" dirty="0"/>
        </a:p>
      </dsp:txBody>
      <dsp:txXfrm>
        <a:off x="4990961" y="1687384"/>
        <a:ext cx="1946921" cy="1706591"/>
      </dsp:txXfrm>
    </dsp:sp>
    <dsp:sp modelId="{31EF8067-2663-4CC2-B9A8-5893EC0DE97D}">
      <dsp:nvSpPr>
        <dsp:cNvPr id="0" name=""/>
        <dsp:cNvSpPr/>
      </dsp:nvSpPr>
      <dsp:spPr>
        <a:xfrm>
          <a:off x="6570539" y="884282"/>
          <a:ext cx="367343" cy="367343"/>
        </a:xfrm>
        <a:prstGeom prst="triangle">
          <a:avLst>
            <a:gd name="adj" fmla="val 1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EEE8328-B05B-44DE-AC41-43F55C85A2BD}">
      <dsp:nvSpPr>
        <dsp:cNvPr id="0" name=""/>
        <dsp:cNvSpPr/>
      </dsp:nvSpPr>
      <dsp:spPr>
        <a:xfrm rot="5400000">
          <a:off x="7590709" y="453270"/>
          <a:ext cx="1296005" cy="2156523"/>
        </a:xfrm>
        <a:prstGeom prst="corner">
          <a:avLst>
            <a:gd name="adj1" fmla="val 16120"/>
            <a:gd name="adj2" fmla="val 1611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2DC0E8A-57A5-4A86-8684-D50290B6D6E1}">
      <dsp:nvSpPr>
        <dsp:cNvPr id="0" name=""/>
        <dsp:cNvSpPr/>
      </dsp:nvSpPr>
      <dsp:spPr>
        <a:xfrm>
          <a:off x="7374374" y="1097606"/>
          <a:ext cx="1946921" cy="1706591"/>
        </a:xfrm>
        <a:prstGeom prst="rect">
          <a:avLst/>
        </a:prstGeom>
        <a:noFill/>
        <a:ln w="6350" cap="flat" cmpd="sng" algn="ctr">
          <a:solidFill>
            <a:schemeClr val="dk1">
              <a:alpha val="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dirty="0" smtClean="0"/>
            <a:t>Performing Grid Independence Test.</a:t>
          </a:r>
          <a:endParaRPr lang="en-IN" sz="2200" kern="1200" dirty="0"/>
        </a:p>
      </dsp:txBody>
      <dsp:txXfrm>
        <a:off x="7374374" y="1097606"/>
        <a:ext cx="1946921" cy="1706591"/>
      </dsp:txXfrm>
    </dsp:sp>
    <dsp:sp modelId="{8BF6E9AE-11AF-41A5-ACCB-007D79BFDBB5}">
      <dsp:nvSpPr>
        <dsp:cNvPr id="0" name=""/>
        <dsp:cNvSpPr/>
      </dsp:nvSpPr>
      <dsp:spPr>
        <a:xfrm>
          <a:off x="8953952" y="294504"/>
          <a:ext cx="367343" cy="367343"/>
        </a:xfrm>
        <a:prstGeom prst="triangle">
          <a:avLst>
            <a:gd name="adj" fmla="val 1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EA74F76-7697-419D-9C02-A02B4C66A1C0}">
      <dsp:nvSpPr>
        <dsp:cNvPr id="0" name=""/>
        <dsp:cNvSpPr/>
      </dsp:nvSpPr>
      <dsp:spPr>
        <a:xfrm rot="5400000">
          <a:off x="9974122" y="-136507"/>
          <a:ext cx="1296005" cy="2156523"/>
        </a:xfrm>
        <a:prstGeom prst="corner">
          <a:avLst>
            <a:gd name="adj1" fmla="val 16120"/>
            <a:gd name="adj2" fmla="val 1611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CC61CFB-9627-4262-8D26-C7A69F96588C}">
      <dsp:nvSpPr>
        <dsp:cNvPr id="0" name=""/>
        <dsp:cNvSpPr/>
      </dsp:nvSpPr>
      <dsp:spPr>
        <a:xfrm>
          <a:off x="9757786" y="507828"/>
          <a:ext cx="1946921" cy="1706591"/>
        </a:xfrm>
        <a:prstGeom prst="rect">
          <a:avLst/>
        </a:prstGeom>
        <a:noFill/>
        <a:ln w="6350" cap="flat" cmpd="sng" algn="ctr">
          <a:solidFill>
            <a:schemeClr val="dk1">
              <a:alpha val="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dirty="0" smtClean="0"/>
            <a:t>Final Solution with Solution Accuracy.</a:t>
          </a:r>
          <a:endParaRPr lang="en-IN" sz="2200" kern="1200" dirty="0"/>
        </a:p>
      </dsp:txBody>
      <dsp:txXfrm>
        <a:off x="9757786" y="507828"/>
        <a:ext cx="1946921" cy="1706591"/>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21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IN" sz="2000" b="0" strike="noStrike" spc="-1">
                <a:solidFill>
                  <a:srgbClr val="000000"/>
                </a:solidFill>
                <a:latin typeface="Arial"/>
              </a:rPr>
              <a:t>Click to edit the notes format</a:t>
            </a:r>
          </a:p>
        </p:txBody>
      </p:sp>
      <p:sp>
        <p:nvSpPr>
          <p:cNvPr id="21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a:rPr>
              <a:t>&lt;header&gt;</a:t>
            </a:r>
          </a:p>
        </p:txBody>
      </p:sp>
      <p:sp>
        <p:nvSpPr>
          <p:cNvPr id="215" name="PlaceHolder 4"/>
          <p:cNvSpPr>
            <a:spLocks noGrp="1"/>
          </p:cNvSpPr>
          <p:nvPr>
            <p:ph type="dt" idx="16"/>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a:defRPr>
            </a:lvl1pPr>
          </a:lstStyle>
          <a:p>
            <a:pPr indent="0" algn="r">
              <a:buNone/>
            </a:pPr>
            <a:r>
              <a:rPr lang="en-IN" sz="1400" b="0" strike="noStrike" spc="-1">
                <a:solidFill>
                  <a:srgbClr val="000000"/>
                </a:solidFill>
                <a:latin typeface="Times New Roman"/>
              </a:rPr>
              <a:t>&lt;date/time&gt;</a:t>
            </a:r>
          </a:p>
        </p:txBody>
      </p:sp>
      <p:sp>
        <p:nvSpPr>
          <p:cNvPr id="216" name="PlaceHolder 5"/>
          <p:cNvSpPr>
            <a:spLocks noGrp="1"/>
          </p:cNvSpPr>
          <p:nvPr>
            <p:ph type="ftr" idx="17"/>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&lt;footer&gt;</a:t>
            </a:r>
          </a:p>
        </p:txBody>
      </p:sp>
      <p:sp>
        <p:nvSpPr>
          <p:cNvPr id="217" name="PlaceHolder 6"/>
          <p:cNvSpPr>
            <a:spLocks noGrp="1"/>
          </p:cNvSpPr>
          <p:nvPr>
            <p:ph type="sldNum" idx="18"/>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a:defRPr>
            </a:lvl1pPr>
          </a:lstStyle>
          <a:p>
            <a:pPr indent="0" algn="r">
              <a:buNone/>
            </a:pPr>
            <a:fld id="{3ED230E2-EA75-4C52-AC25-D1A8B09635D2}" type="slidenum">
              <a:rPr lang="en-IN" sz="1400" b="0" strike="noStrike" spc="-1">
                <a:solidFill>
                  <a:srgbClr val="000000"/>
                </a:solidFill>
                <a:latin typeface="Times New Roman"/>
              </a:rPr>
              <a:t>‹#›</a:t>
            </a:fld>
            <a:endParaRPr lang="en-IN" sz="1400" b="0" strike="noStrike" spc="-1">
              <a:solidFill>
                <a:srgbClr val="000000"/>
              </a:solidFill>
              <a:latin typeface="Times New Roman"/>
            </a:endParaRPr>
          </a:p>
        </p:txBody>
      </p:sp>
    </p:spTree>
    <p:extLst>
      <p:ext uri="{BB962C8B-B14F-4D97-AF65-F5344CB8AC3E}">
        <p14:creationId xmlns:p14="http://schemas.microsoft.com/office/powerpoint/2010/main" val="31971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381000" y="685800"/>
            <a:ext cx="6096000" cy="3429000"/>
          </a:xfrm>
          <a:prstGeom prst="rect">
            <a:avLst/>
          </a:prstGeom>
          <a:ln w="0">
            <a:noFill/>
          </a:ln>
        </p:spPr>
      </p:sp>
      <p:sp>
        <p:nvSpPr>
          <p:cNvPr id="380" name="PlaceHolder 2"/>
          <p:cNvSpPr>
            <a:spLocks noGrp="1"/>
          </p:cNvSpPr>
          <p:nvPr>
            <p:ph type="body"/>
          </p:nvPr>
        </p:nvSpPr>
        <p:spPr>
          <a:xfrm>
            <a:off x="685800" y="4343400"/>
            <a:ext cx="5486040" cy="4114440"/>
          </a:xfrm>
          <a:prstGeom prst="rect">
            <a:avLst/>
          </a:prstGeom>
          <a:noFill/>
          <a:ln w="0">
            <a:noFill/>
          </a:ln>
        </p:spPr>
        <p:txBody>
          <a:bodyPr anchor="t">
            <a:noAutofit/>
          </a:bodyPr>
          <a:lstStyle/>
          <a:p>
            <a:pPr marL="216000" indent="0">
              <a:buNone/>
            </a:pPr>
            <a:endParaRPr lang="en-IN" sz="1200" b="0" strike="noStrike" spc="-1">
              <a:solidFill>
                <a:schemeClr val="dk1"/>
              </a:solidFill>
              <a:latin typeface="Calibri"/>
              <a:ea typeface="Calibri"/>
            </a:endParaRPr>
          </a:p>
        </p:txBody>
      </p:sp>
      <p:sp>
        <p:nvSpPr>
          <p:cNvPr id="381" name="PlaceHolder 3"/>
          <p:cNvSpPr>
            <a:spLocks noGrp="1"/>
          </p:cNvSpPr>
          <p:nvPr>
            <p:ph type="sldNum" idx="53"/>
          </p:nvPr>
        </p:nvSpPr>
        <p:spPr>
          <a:xfrm>
            <a:off x="3884760" y="8685360"/>
            <a:ext cx="2971440" cy="456840"/>
          </a:xfrm>
          <a:prstGeom prst="rect">
            <a:avLst/>
          </a:prstGeom>
          <a:noFill/>
          <a:ln w="0">
            <a:noFill/>
          </a:ln>
        </p:spPr>
        <p:txBody>
          <a:bodyPr anchor="b">
            <a:noAutofit/>
          </a:bodyPr>
          <a:lstStyle>
            <a:lvl1pPr indent="0" algn="r">
              <a:lnSpc>
                <a:spcPct val="100000"/>
              </a:lnSpc>
              <a:buNone/>
              <a:tabLst>
                <a:tab pos="0" algn="l"/>
              </a:tabLst>
              <a:defRPr lang="en-US" sz="1400" b="0" strike="noStrike" spc="-1">
                <a:solidFill>
                  <a:srgbClr val="000000"/>
                </a:solidFill>
                <a:latin typeface="Times New Roman"/>
              </a:defRPr>
            </a:lvl1pPr>
          </a:lstStyle>
          <a:p>
            <a:pPr indent="0" algn="r">
              <a:lnSpc>
                <a:spcPct val="100000"/>
              </a:lnSpc>
              <a:buNone/>
              <a:tabLst>
                <a:tab pos="0" algn="l"/>
              </a:tabLst>
            </a:pPr>
            <a:fld id="{593B622A-B76E-4917-AE2A-08401489D059}" type="slidenum">
              <a:rPr lang="en-US" sz="1400" b="0" strike="noStrike" spc="-1">
                <a:solidFill>
                  <a:srgbClr val="000000"/>
                </a:solidFill>
                <a:latin typeface="Times New Roman"/>
              </a:rPr>
              <a:t>1</a:t>
            </a:fld>
            <a:endParaRPr lang="en-IN" sz="1400" b="0" strike="noStrike" spc="-1">
              <a:solidFill>
                <a:srgbClr val="000000"/>
              </a:solidFill>
              <a:latin typeface="Times New Roman"/>
            </a:endParaRPr>
          </a:p>
        </p:txBody>
      </p:sp>
    </p:spTree>
    <p:extLst>
      <p:ext uri="{BB962C8B-B14F-4D97-AF65-F5344CB8AC3E}">
        <p14:creationId xmlns:p14="http://schemas.microsoft.com/office/powerpoint/2010/main" val="20949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noRot="1" noChangeAspect="1"/>
          </p:cNvSpPr>
          <p:nvPr>
            <p:ph type="sldImg"/>
          </p:nvPr>
        </p:nvSpPr>
        <p:spPr>
          <a:xfrm>
            <a:off x="381000" y="685800"/>
            <a:ext cx="6096000" cy="3429000"/>
          </a:xfrm>
          <a:prstGeom prst="rect">
            <a:avLst/>
          </a:prstGeom>
          <a:ln w="0">
            <a:noFill/>
          </a:ln>
        </p:spPr>
      </p:sp>
      <p:sp>
        <p:nvSpPr>
          <p:cNvPr id="383" name="PlaceHolder 2"/>
          <p:cNvSpPr>
            <a:spLocks noGrp="1"/>
          </p:cNvSpPr>
          <p:nvPr>
            <p:ph type="body"/>
          </p:nvPr>
        </p:nvSpPr>
        <p:spPr>
          <a:xfrm>
            <a:off x="685800" y="4343400"/>
            <a:ext cx="5486040" cy="4114440"/>
          </a:xfrm>
          <a:prstGeom prst="rect">
            <a:avLst/>
          </a:prstGeom>
          <a:noFill/>
          <a:ln w="0">
            <a:noFill/>
          </a:ln>
        </p:spPr>
        <p:txBody>
          <a:bodyPr anchor="t">
            <a:noAutofit/>
          </a:bodyPr>
          <a:lstStyle/>
          <a:p>
            <a:pPr marL="216000" indent="0">
              <a:buNone/>
            </a:pPr>
            <a:endParaRPr lang="en-IN" sz="1200" b="0" strike="noStrike" spc="-1">
              <a:solidFill>
                <a:schemeClr val="dk1"/>
              </a:solidFill>
              <a:latin typeface="Calibri"/>
              <a:ea typeface="Calibri"/>
            </a:endParaRPr>
          </a:p>
        </p:txBody>
      </p:sp>
      <p:sp>
        <p:nvSpPr>
          <p:cNvPr id="384" name="PlaceHolder 3"/>
          <p:cNvSpPr>
            <a:spLocks noGrp="1"/>
          </p:cNvSpPr>
          <p:nvPr>
            <p:ph type="sldNum" idx="54"/>
          </p:nvPr>
        </p:nvSpPr>
        <p:spPr>
          <a:xfrm>
            <a:off x="3884760" y="8685360"/>
            <a:ext cx="2971440" cy="456840"/>
          </a:xfrm>
          <a:prstGeom prst="rect">
            <a:avLst/>
          </a:prstGeom>
          <a:noFill/>
          <a:ln w="0">
            <a:noFill/>
          </a:ln>
        </p:spPr>
        <p:txBody>
          <a:bodyPr anchor="b">
            <a:noAutofit/>
          </a:bodyPr>
          <a:lstStyle>
            <a:lvl1pPr indent="0" algn="r">
              <a:lnSpc>
                <a:spcPct val="100000"/>
              </a:lnSpc>
              <a:buNone/>
              <a:tabLst>
                <a:tab pos="0" algn="l"/>
              </a:tabLst>
              <a:defRPr lang="en-US" sz="1400" b="0" strike="noStrike" spc="-1">
                <a:solidFill>
                  <a:srgbClr val="000000"/>
                </a:solidFill>
                <a:latin typeface="Times New Roman"/>
              </a:defRPr>
            </a:lvl1pPr>
          </a:lstStyle>
          <a:p>
            <a:pPr indent="0" algn="r">
              <a:lnSpc>
                <a:spcPct val="100000"/>
              </a:lnSpc>
              <a:buNone/>
              <a:tabLst>
                <a:tab pos="0" algn="l"/>
              </a:tabLst>
            </a:pPr>
            <a:fld id="{C1C0E231-6668-4508-B189-208BB68B155A}" type="slidenum">
              <a:rPr lang="en-US" sz="1400" b="0" strike="noStrike" spc="-1">
                <a:solidFill>
                  <a:srgbClr val="000000"/>
                </a:solidFill>
                <a:latin typeface="Times New Roman"/>
              </a:rPr>
              <a:t>12</a:t>
            </a:fld>
            <a:endParaRPr lang="en-IN" sz="1400" b="0" strike="noStrike" spc="-1">
              <a:solidFill>
                <a:srgbClr val="000000"/>
              </a:solidFill>
              <a:latin typeface="Times New Roman"/>
            </a:endParaRPr>
          </a:p>
        </p:txBody>
      </p:sp>
    </p:spTree>
    <p:extLst>
      <p:ext uri="{BB962C8B-B14F-4D97-AF65-F5344CB8AC3E}">
        <p14:creationId xmlns:p14="http://schemas.microsoft.com/office/powerpoint/2010/main" val="2727796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noRot="1" noChangeAspect="1"/>
          </p:cNvSpPr>
          <p:nvPr>
            <p:ph type="sldImg"/>
          </p:nvPr>
        </p:nvSpPr>
        <p:spPr>
          <a:xfrm>
            <a:off x="381000" y="685800"/>
            <a:ext cx="6096000" cy="3429000"/>
          </a:xfrm>
          <a:prstGeom prst="rect">
            <a:avLst/>
          </a:prstGeom>
          <a:ln w="0">
            <a:noFill/>
          </a:ln>
        </p:spPr>
      </p:sp>
      <p:sp>
        <p:nvSpPr>
          <p:cNvPr id="386" name="PlaceHolder 2"/>
          <p:cNvSpPr>
            <a:spLocks noGrp="1"/>
          </p:cNvSpPr>
          <p:nvPr>
            <p:ph type="body"/>
          </p:nvPr>
        </p:nvSpPr>
        <p:spPr>
          <a:xfrm>
            <a:off x="685800" y="4343400"/>
            <a:ext cx="5486040" cy="4114440"/>
          </a:xfrm>
          <a:prstGeom prst="rect">
            <a:avLst/>
          </a:prstGeom>
          <a:noFill/>
          <a:ln w="0">
            <a:noFill/>
          </a:ln>
        </p:spPr>
        <p:txBody>
          <a:bodyPr anchor="t">
            <a:noAutofit/>
          </a:bodyPr>
          <a:lstStyle/>
          <a:p>
            <a:pPr marL="216000" indent="0">
              <a:buNone/>
            </a:pPr>
            <a:endParaRPr lang="en-IN" sz="1200" b="0" strike="noStrike" spc="-1">
              <a:solidFill>
                <a:schemeClr val="dk1"/>
              </a:solidFill>
              <a:latin typeface="Calibri"/>
              <a:ea typeface="Calibri"/>
            </a:endParaRPr>
          </a:p>
        </p:txBody>
      </p:sp>
      <p:sp>
        <p:nvSpPr>
          <p:cNvPr id="387" name="PlaceHolder 3"/>
          <p:cNvSpPr>
            <a:spLocks noGrp="1"/>
          </p:cNvSpPr>
          <p:nvPr>
            <p:ph type="sldNum" idx="55"/>
          </p:nvPr>
        </p:nvSpPr>
        <p:spPr>
          <a:xfrm>
            <a:off x="3884760" y="8685360"/>
            <a:ext cx="2971440" cy="456840"/>
          </a:xfrm>
          <a:prstGeom prst="rect">
            <a:avLst/>
          </a:prstGeom>
          <a:noFill/>
          <a:ln w="0">
            <a:noFill/>
          </a:ln>
        </p:spPr>
        <p:txBody>
          <a:bodyPr anchor="b">
            <a:noAutofit/>
          </a:bodyPr>
          <a:lstStyle>
            <a:lvl1pPr indent="0" algn="r">
              <a:lnSpc>
                <a:spcPct val="100000"/>
              </a:lnSpc>
              <a:buNone/>
              <a:tabLst>
                <a:tab pos="0" algn="l"/>
              </a:tabLst>
              <a:defRPr lang="en-US" sz="1400" b="0" strike="noStrike" spc="-1">
                <a:solidFill>
                  <a:srgbClr val="000000"/>
                </a:solidFill>
                <a:latin typeface="Times New Roman"/>
              </a:defRPr>
            </a:lvl1pPr>
          </a:lstStyle>
          <a:p>
            <a:pPr indent="0" algn="r">
              <a:lnSpc>
                <a:spcPct val="100000"/>
              </a:lnSpc>
              <a:buNone/>
              <a:tabLst>
                <a:tab pos="0" algn="l"/>
              </a:tabLst>
            </a:pPr>
            <a:fld id="{63DB4EE3-7E04-4AF6-A0C8-D56C604709B8}" type="slidenum">
              <a:rPr lang="en-US" sz="1400" b="0" strike="noStrike" spc="-1">
                <a:solidFill>
                  <a:srgbClr val="000000"/>
                </a:solidFill>
                <a:latin typeface="Times New Roman"/>
              </a:rPr>
              <a:t>13</a:t>
            </a:fld>
            <a:endParaRPr lang="en-IN" sz="1400" b="0" strike="noStrike" spc="-1">
              <a:solidFill>
                <a:srgbClr val="000000"/>
              </a:solidFill>
              <a:latin typeface="Times New Roman"/>
            </a:endParaRPr>
          </a:p>
        </p:txBody>
      </p:sp>
    </p:spTree>
    <p:extLst>
      <p:ext uri="{BB962C8B-B14F-4D97-AF65-F5344CB8AC3E}">
        <p14:creationId xmlns:p14="http://schemas.microsoft.com/office/powerpoint/2010/main" val="37174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noRot="1" noChangeAspect="1"/>
          </p:cNvSpPr>
          <p:nvPr>
            <p:ph type="sldImg"/>
          </p:nvPr>
        </p:nvSpPr>
        <p:spPr>
          <a:xfrm>
            <a:off x="381000" y="685800"/>
            <a:ext cx="6096000" cy="3429000"/>
          </a:xfrm>
          <a:prstGeom prst="rect">
            <a:avLst/>
          </a:prstGeom>
          <a:ln w="0">
            <a:noFill/>
          </a:ln>
        </p:spPr>
      </p:sp>
      <p:sp>
        <p:nvSpPr>
          <p:cNvPr id="392" name="PlaceHolder 2"/>
          <p:cNvSpPr>
            <a:spLocks noGrp="1"/>
          </p:cNvSpPr>
          <p:nvPr>
            <p:ph type="body"/>
          </p:nvPr>
        </p:nvSpPr>
        <p:spPr>
          <a:xfrm>
            <a:off x="685800" y="4343400"/>
            <a:ext cx="5486040" cy="4114440"/>
          </a:xfrm>
          <a:prstGeom prst="rect">
            <a:avLst/>
          </a:prstGeom>
          <a:noFill/>
          <a:ln w="0">
            <a:noFill/>
          </a:ln>
        </p:spPr>
        <p:txBody>
          <a:bodyPr anchor="t">
            <a:noAutofit/>
          </a:bodyPr>
          <a:lstStyle/>
          <a:p>
            <a:pPr marL="216000" indent="0">
              <a:buNone/>
            </a:pPr>
            <a:endParaRPr lang="en-IN" sz="1200" b="0" strike="noStrike" spc="-1">
              <a:solidFill>
                <a:schemeClr val="dk1"/>
              </a:solidFill>
              <a:latin typeface="Calibri"/>
              <a:ea typeface="Calibri"/>
            </a:endParaRPr>
          </a:p>
        </p:txBody>
      </p:sp>
      <p:sp>
        <p:nvSpPr>
          <p:cNvPr id="393" name="PlaceHolder 3"/>
          <p:cNvSpPr>
            <a:spLocks noGrp="1"/>
          </p:cNvSpPr>
          <p:nvPr>
            <p:ph type="sldNum" idx="57"/>
          </p:nvPr>
        </p:nvSpPr>
        <p:spPr>
          <a:xfrm>
            <a:off x="3884760" y="8685360"/>
            <a:ext cx="2971440" cy="456840"/>
          </a:xfrm>
          <a:prstGeom prst="rect">
            <a:avLst/>
          </a:prstGeom>
          <a:noFill/>
          <a:ln w="0">
            <a:noFill/>
          </a:ln>
        </p:spPr>
        <p:txBody>
          <a:bodyPr anchor="b">
            <a:noAutofit/>
          </a:bodyPr>
          <a:lstStyle>
            <a:lvl1pPr indent="0" algn="r">
              <a:lnSpc>
                <a:spcPct val="100000"/>
              </a:lnSpc>
              <a:buNone/>
              <a:tabLst>
                <a:tab pos="0" algn="l"/>
              </a:tabLst>
              <a:defRPr lang="en-US" sz="1400" b="0" strike="noStrike" spc="-1">
                <a:solidFill>
                  <a:srgbClr val="000000"/>
                </a:solidFill>
                <a:latin typeface="Times New Roman"/>
              </a:defRPr>
            </a:lvl1pPr>
          </a:lstStyle>
          <a:p>
            <a:pPr indent="0" algn="r">
              <a:lnSpc>
                <a:spcPct val="100000"/>
              </a:lnSpc>
              <a:buNone/>
              <a:tabLst>
                <a:tab pos="0" algn="l"/>
              </a:tabLst>
            </a:pPr>
            <a:fld id="{8442EDF2-E1F1-4676-B2FF-0D2368D18311}" type="slidenum">
              <a:rPr lang="en-US" sz="1400" b="0" strike="noStrike" spc="-1">
                <a:solidFill>
                  <a:srgbClr val="000000"/>
                </a:solidFill>
                <a:latin typeface="Times New Roman"/>
              </a:rPr>
              <a:t>14</a:t>
            </a:fld>
            <a:endParaRPr lang="en-IN" sz="1400" b="0" strike="noStrike" spc="-1">
              <a:solidFill>
                <a:srgbClr val="000000"/>
              </a:solidFill>
              <a:latin typeface="Times New Roman"/>
            </a:endParaRPr>
          </a:p>
        </p:txBody>
      </p:sp>
    </p:spTree>
    <p:extLst>
      <p:ext uri="{BB962C8B-B14F-4D97-AF65-F5344CB8AC3E}">
        <p14:creationId xmlns:p14="http://schemas.microsoft.com/office/powerpoint/2010/main" val="1699385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noRot="1" noChangeAspect="1"/>
          </p:cNvSpPr>
          <p:nvPr>
            <p:ph type="sldImg"/>
          </p:nvPr>
        </p:nvSpPr>
        <p:spPr>
          <a:xfrm>
            <a:off x="381000" y="685800"/>
            <a:ext cx="6096000" cy="3429000"/>
          </a:xfrm>
          <a:prstGeom prst="rect">
            <a:avLst/>
          </a:prstGeom>
          <a:ln w="0">
            <a:noFill/>
          </a:ln>
        </p:spPr>
      </p:sp>
      <p:sp>
        <p:nvSpPr>
          <p:cNvPr id="392" name="PlaceHolder 2"/>
          <p:cNvSpPr>
            <a:spLocks noGrp="1"/>
          </p:cNvSpPr>
          <p:nvPr>
            <p:ph type="body"/>
          </p:nvPr>
        </p:nvSpPr>
        <p:spPr>
          <a:xfrm>
            <a:off x="685800" y="4343400"/>
            <a:ext cx="5486040" cy="4114440"/>
          </a:xfrm>
          <a:prstGeom prst="rect">
            <a:avLst/>
          </a:prstGeom>
          <a:noFill/>
          <a:ln w="0">
            <a:noFill/>
          </a:ln>
        </p:spPr>
        <p:txBody>
          <a:bodyPr anchor="t">
            <a:noAutofit/>
          </a:bodyPr>
          <a:lstStyle/>
          <a:p>
            <a:pPr marL="216000" indent="0">
              <a:buNone/>
            </a:pPr>
            <a:endParaRPr lang="en-IN" sz="1200" b="0" strike="noStrike" spc="-1">
              <a:solidFill>
                <a:schemeClr val="dk1"/>
              </a:solidFill>
              <a:latin typeface="Calibri"/>
              <a:ea typeface="Calibri"/>
            </a:endParaRPr>
          </a:p>
        </p:txBody>
      </p:sp>
      <p:sp>
        <p:nvSpPr>
          <p:cNvPr id="393" name="PlaceHolder 3"/>
          <p:cNvSpPr>
            <a:spLocks noGrp="1"/>
          </p:cNvSpPr>
          <p:nvPr>
            <p:ph type="sldNum" idx="57"/>
          </p:nvPr>
        </p:nvSpPr>
        <p:spPr>
          <a:xfrm>
            <a:off x="3884760" y="8685360"/>
            <a:ext cx="2971440" cy="456840"/>
          </a:xfrm>
          <a:prstGeom prst="rect">
            <a:avLst/>
          </a:prstGeom>
          <a:noFill/>
          <a:ln w="0">
            <a:noFill/>
          </a:ln>
        </p:spPr>
        <p:txBody>
          <a:bodyPr anchor="b">
            <a:noAutofit/>
          </a:bodyPr>
          <a:lstStyle>
            <a:lvl1pPr indent="0" algn="r">
              <a:lnSpc>
                <a:spcPct val="100000"/>
              </a:lnSpc>
              <a:buNone/>
              <a:tabLst>
                <a:tab pos="0" algn="l"/>
              </a:tabLst>
              <a:defRPr lang="en-US" sz="1400" b="0" strike="noStrike" spc="-1">
                <a:solidFill>
                  <a:srgbClr val="000000"/>
                </a:solidFill>
                <a:latin typeface="Times New Roman"/>
              </a:defRPr>
            </a:lvl1pPr>
          </a:lstStyle>
          <a:p>
            <a:pPr indent="0" algn="r">
              <a:lnSpc>
                <a:spcPct val="100000"/>
              </a:lnSpc>
              <a:buNone/>
              <a:tabLst>
                <a:tab pos="0" algn="l"/>
              </a:tabLst>
            </a:pPr>
            <a:fld id="{8442EDF2-E1F1-4676-B2FF-0D2368D18311}" type="slidenum">
              <a:rPr lang="en-US" sz="1400" b="0" strike="noStrike" spc="-1">
                <a:solidFill>
                  <a:srgbClr val="000000"/>
                </a:solidFill>
                <a:latin typeface="Times New Roman"/>
              </a:rPr>
              <a:t>16</a:t>
            </a:fld>
            <a:endParaRPr lang="en-IN" sz="1400" b="0" strike="noStrike" spc="-1">
              <a:solidFill>
                <a:srgbClr val="000000"/>
              </a:solidFill>
              <a:latin typeface="Times New Roman"/>
            </a:endParaRPr>
          </a:p>
        </p:txBody>
      </p:sp>
    </p:spTree>
    <p:extLst>
      <p:ext uri="{BB962C8B-B14F-4D97-AF65-F5344CB8AC3E}">
        <p14:creationId xmlns:p14="http://schemas.microsoft.com/office/powerpoint/2010/main" val="3075758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noRot="1" noChangeAspect="1"/>
          </p:cNvSpPr>
          <p:nvPr>
            <p:ph type="sldImg"/>
          </p:nvPr>
        </p:nvSpPr>
        <p:spPr>
          <a:xfrm>
            <a:off x="381000" y="685800"/>
            <a:ext cx="6096000" cy="3429000"/>
          </a:xfrm>
          <a:prstGeom prst="rect">
            <a:avLst/>
          </a:prstGeom>
          <a:ln w="0">
            <a:noFill/>
          </a:ln>
        </p:spPr>
      </p:sp>
      <p:sp>
        <p:nvSpPr>
          <p:cNvPr id="389" name="PlaceHolder 2"/>
          <p:cNvSpPr>
            <a:spLocks noGrp="1"/>
          </p:cNvSpPr>
          <p:nvPr>
            <p:ph type="body"/>
          </p:nvPr>
        </p:nvSpPr>
        <p:spPr>
          <a:xfrm>
            <a:off x="685800" y="4343400"/>
            <a:ext cx="5486040" cy="4114440"/>
          </a:xfrm>
          <a:prstGeom prst="rect">
            <a:avLst/>
          </a:prstGeom>
          <a:noFill/>
          <a:ln w="0">
            <a:noFill/>
          </a:ln>
        </p:spPr>
        <p:txBody>
          <a:bodyPr anchor="t">
            <a:noAutofit/>
          </a:bodyPr>
          <a:lstStyle/>
          <a:p>
            <a:pPr marL="216000" indent="0">
              <a:buNone/>
            </a:pPr>
            <a:endParaRPr lang="en-IN" sz="1200" b="0" strike="noStrike" spc="-1">
              <a:solidFill>
                <a:schemeClr val="dk1"/>
              </a:solidFill>
              <a:latin typeface="Calibri"/>
              <a:ea typeface="Calibri"/>
            </a:endParaRPr>
          </a:p>
        </p:txBody>
      </p:sp>
      <p:sp>
        <p:nvSpPr>
          <p:cNvPr id="390"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indent="0" algn="r">
              <a:lnSpc>
                <a:spcPct val="100000"/>
              </a:lnSpc>
              <a:buNone/>
              <a:tabLst>
                <a:tab pos="0" algn="l"/>
              </a:tabLst>
              <a:defRPr lang="en-US" sz="1400" b="0" strike="noStrike" spc="-1">
                <a:solidFill>
                  <a:srgbClr val="000000"/>
                </a:solidFill>
                <a:latin typeface="Times New Roman"/>
              </a:defRPr>
            </a:lvl1pPr>
          </a:lstStyle>
          <a:p>
            <a:pPr indent="0" algn="r">
              <a:lnSpc>
                <a:spcPct val="100000"/>
              </a:lnSpc>
              <a:buNone/>
              <a:tabLst>
                <a:tab pos="0" algn="l"/>
              </a:tabLst>
            </a:pPr>
            <a:fld id="{6B4F5889-867A-4BE2-99E8-66DBB15D36B1}" type="slidenum">
              <a:rPr lang="en-US" sz="1400" b="0" strike="noStrike" spc="-1">
                <a:solidFill>
                  <a:srgbClr val="000000"/>
                </a:solidFill>
                <a:latin typeface="Times New Roman"/>
              </a:rPr>
              <a:t>20</a:t>
            </a:fld>
            <a:endParaRPr lang="en-IN" sz="1400" b="0" strike="noStrike" spc="-1">
              <a:solidFill>
                <a:srgbClr val="000000"/>
              </a:solidFill>
              <a:latin typeface="Times New Roman"/>
            </a:endParaRPr>
          </a:p>
        </p:txBody>
      </p:sp>
    </p:spTree>
    <p:extLst>
      <p:ext uri="{BB962C8B-B14F-4D97-AF65-F5344CB8AC3E}">
        <p14:creationId xmlns:p14="http://schemas.microsoft.com/office/powerpoint/2010/main" val="2549952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noRot="1" noChangeAspect="1"/>
          </p:cNvSpPr>
          <p:nvPr>
            <p:ph type="sldImg"/>
          </p:nvPr>
        </p:nvSpPr>
        <p:spPr>
          <a:xfrm>
            <a:off x="381000" y="685800"/>
            <a:ext cx="6096000" cy="3429000"/>
          </a:xfrm>
          <a:prstGeom prst="rect">
            <a:avLst/>
          </a:prstGeom>
          <a:ln w="0">
            <a:noFill/>
          </a:ln>
        </p:spPr>
      </p:sp>
      <p:sp>
        <p:nvSpPr>
          <p:cNvPr id="389" name="PlaceHolder 2"/>
          <p:cNvSpPr>
            <a:spLocks noGrp="1"/>
          </p:cNvSpPr>
          <p:nvPr>
            <p:ph type="body"/>
          </p:nvPr>
        </p:nvSpPr>
        <p:spPr>
          <a:xfrm>
            <a:off x="685800" y="4343400"/>
            <a:ext cx="5486040" cy="4114440"/>
          </a:xfrm>
          <a:prstGeom prst="rect">
            <a:avLst/>
          </a:prstGeom>
          <a:noFill/>
          <a:ln w="0">
            <a:noFill/>
          </a:ln>
        </p:spPr>
        <p:txBody>
          <a:bodyPr anchor="t">
            <a:noAutofit/>
          </a:bodyPr>
          <a:lstStyle/>
          <a:p>
            <a:pPr marL="216000" indent="0">
              <a:buNone/>
            </a:pPr>
            <a:endParaRPr lang="en-IN" sz="1200" b="0" strike="noStrike" spc="-1">
              <a:solidFill>
                <a:schemeClr val="dk1"/>
              </a:solidFill>
              <a:latin typeface="Calibri"/>
              <a:ea typeface="Calibri"/>
            </a:endParaRPr>
          </a:p>
        </p:txBody>
      </p:sp>
      <p:sp>
        <p:nvSpPr>
          <p:cNvPr id="390"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indent="0" algn="r">
              <a:lnSpc>
                <a:spcPct val="100000"/>
              </a:lnSpc>
              <a:buNone/>
              <a:tabLst>
                <a:tab pos="0" algn="l"/>
              </a:tabLst>
              <a:defRPr lang="en-US" sz="1400" b="0" strike="noStrike" spc="-1">
                <a:solidFill>
                  <a:srgbClr val="000000"/>
                </a:solidFill>
                <a:latin typeface="Times New Roman"/>
              </a:defRPr>
            </a:lvl1pPr>
          </a:lstStyle>
          <a:p>
            <a:pPr indent="0" algn="r">
              <a:lnSpc>
                <a:spcPct val="100000"/>
              </a:lnSpc>
              <a:buNone/>
              <a:tabLst>
                <a:tab pos="0" algn="l"/>
              </a:tabLst>
            </a:pPr>
            <a:fld id="{6B4F5889-867A-4BE2-99E8-66DBB15D36B1}" type="slidenum">
              <a:rPr lang="en-US" sz="1400" b="0" strike="noStrike" spc="-1">
                <a:solidFill>
                  <a:srgbClr val="000000"/>
                </a:solidFill>
                <a:latin typeface="Times New Roman"/>
              </a:rPr>
              <a:t>21</a:t>
            </a:fld>
            <a:endParaRPr lang="en-IN" sz="1400" b="0" strike="noStrike" spc="-1">
              <a:solidFill>
                <a:srgbClr val="000000"/>
              </a:solidFill>
              <a:latin typeface="Times New Roman"/>
            </a:endParaRPr>
          </a:p>
        </p:txBody>
      </p:sp>
    </p:spTree>
    <p:extLst>
      <p:ext uri="{BB962C8B-B14F-4D97-AF65-F5344CB8AC3E}">
        <p14:creationId xmlns:p14="http://schemas.microsoft.com/office/powerpoint/2010/main" val="2194459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noRot="1" noChangeAspect="1"/>
          </p:cNvSpPr>
          <p:nvPr>
            <p:ph type="sldImg"/>
          </p:nvPr>
        </p:nvSpPr>
        <p:spPr>
          <a:xfrm>
            <a:off x="381000" y="685800"/>
            <a:ext cx="6096000" cy="3429000"/>
          </a:xfrm>
          <a:prstGeom prst="rect">
            <a:avLst/>
          </a:prstGeom>
          <a:ln w="0">
            <a:noFill/>
          </a:ln>
        </p:spPr>
      </p:sp>
      <p:sp>
        <p:nvSpPr>
          <p:cNvPr id="389" name="PlaceHolder 2"/>
          <p:cNvSpPr>
            <a:spLocks noGrp="1"/>
          </p:cNvSpPr>
          <p:nvPr>
            <p:ph type="body"/>
          </p:nvPr>
        </p:nvSpPr>
        <p:spPr>
          <a:xfrm>
            <a:off x="685800" y="4343400"/>
            <a:ext cx="5486040" cy="4114440"/>
          </a:xfrm>
          <a:prstGeom prst="rect">
            <a:avLst/>
          </a:prstGeom>
          <a:noFill/>
          <a:ln w="0">
            <a:noFill/>
          </a:ln>
        </p:spPr>
        <p:txBody>
          <a:bodyPr anchor="t">
            <a:noAutofit/>
          </a:bodyPr>
          <a:lstStyle/>
          <a:p>
            <a:pPr marL="216000" indent="0">
              <a:buNone/>
            </a:pPr>
            <a:endParaRPr lang="en-IN" sz="1200" b="0" strike="noStrike" spc="-1">
              <a:solidFill>
                <a:schemeClr val="dk1"/>
              </a:solidFill>
              <a:latin typeface="Calibri"/>
              <a:ea typeface="Calibri"/>
            </a:endParaRPr>
          </a:p>
        </p:txBody>
      </p:sp>
      <p:sp>
        <p:nvSpPr>
          <p:cNvPr id="390" name="PlaceHolder 3"/>
          <p:cNvSpPr>
            <a:spLocks noGrp="1"/>
          </p:cNvSpPr>
          <p:nvPr>
            <p:ph type="sldNum" idx="56"/>
          </p:nvPr>
        </p:nvSpPr>
        <p:spPr>
          <a:xfrm>
            <a:off x="3884760" y="8685360"/>
            <a:ext cx="2971440" cy="456840"/>
          </a:xfrm>
          <a:prstGeom prst="rect">
            <a:avLst/>
          </a:prstGeom>
          <a:noFill/>
          <a:ln w="0">
            <a:noFill/>
          </a:ln>
        </p:spPr>
        <p:txBody>
          <a:bodyPr anchor="b">
            <a:noAutofit/>
          </a:bodyPr>
          <a:lstStyle>
            <a:lvl1pPr indent="0" algn="r">
              <a:lnSpc>
                <a:spcPct val="100000"/>
              </a:lnSpc>
              <a:buNone/>
              <a:tabLst>
                <a:tab pos="0" algn="l"/>
              </a:tabLst>
              <a:defRPr lang="en-US" sz="1400" b="0" strike="noStrike" spc="-1">
                <a:solidFill>
                  <a:srgbClr val="000000"/>
                </a:solidFill>
                <a:latin typeface="Times New Roman"/>
              </a:defRPr>
            </a:lvl1pPr>
          </a:lstStyle>
          <a:p>
            <a:pPr indent="0" algn="r">
              <a:lnSpc>
                <a:spcPct val="100000"/>
              </a:lnSpc>
              <a:buNone/>
              <a:tabLst>
                <a:tab pos="0" algn="l"/>
              </a:tabLst>
            </a:pPr>
            <a:fld id="{6B4F5889-867A-4BE2-99E8-66DBB15D36B1}" type="slidenum">
              <a:rPr lang="en-US" sz="1400" b="0" strike="noStrike" spc="-1">
                <a:solidFill>
                  <a:srgbClr val="000000"/>
                </a:solidFill>
                <a:latin typeface="Times New Roman"/>
              </a:rPr>
              <a:t>22</a:t>
            </a:fld>
            <a:endParaRPr lang="en-IN" sz="1400" b="0" strike="noStrike" spc="-1">
              <a:solidFill>
                <a:srgbClr val="000000"/>
              </a:solidFill>
              <a:latin typeface="Times New Roman"/>
            </a:endParaRPr>
          </a:p>
        </p:txBody>
      </p:sp>
    </p:spTree>
    <p:extLst>
      <p:ext uri="{BB962C8B-B14F-4D97-AF65-F5344CB8AC3E}">
        <p14:creationId xmlns:p14="http://schemas.microsoft.com/office/powerpoint/2010/main" val="380798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8C6269A9-663F-4F81-BA1E-4B246964417A}"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3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78737146-32ED-47EC-AC5A-672B830A60B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3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3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3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E0327CD0-8D00-4752-B774-C04EB6202208}"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3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4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4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4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4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3A2ECF24-BA69-466C-B51F-B2D534ADD3D6}"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C5B8747-E96F-4395-9EBB-FBBA422DB7C3}"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0D53BEA3-8B30-44D8-A6C6-D18DA7EC47E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AB36D13E-9FB2-4A46-B280-E3A3409C4985}"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F45FD307-58F8-48A7-B25E-45C1D6ADCFCA}"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C87D14AB-D744-485A-92C2-FDD6166085B1}"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3C793F0-32EE-4A6D-B478-682505BE1969}"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D0E49E47-FAAE-4CD7-AA6D-BBE40914867E}"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4E8293FA-6863-4B54-92B4-627044CC3AF2}"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0D89CE4-EEA4-4EB6-A5FB-DCA50C602EB3}"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5FBC22F1-BD49-407F-9FC9-75BD802F03A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A0EFD60-E97C-4B5D-B33D-420AC95B50B8}"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A847B274-D583-41BA-A676-9DFDAF9A7D57}"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023704E9-4511-4037-AF76-975DF86971B4}"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10D181D5-9773-4880-881C-D34D1E60132B}"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9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366B9E0D-7BEE-4B6A-AD52-A3078838564B}"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9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6CBF461E-9548-4081-ABAA-09DBEABC37F9}"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9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E659CFF5-BEE5-4A70-B3EB-128DDF26067D}"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B141AF42-ABDD-49D8-9F30-0E36FD71401E}"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BC91E69E-D3A6-4B2F-BC9A-160B418E7A92}"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AA902377-DD65-4C97-94AB-E1002FBF243D}"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0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0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0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AD2B3C9-DBE3-4BC5-ADF5-5FD0A5648452}"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0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0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42459410-F9F2-4679-8EEE-0634F200A943}"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1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1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56A4702E-F509-43FB-B02C-88BDAF94AAE4}"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1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1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989AF4FC-B5C1-47CD-ACC0-9FA4E6844A1D}"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1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1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2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2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EA71916A-8A1F-4F5C-A31E-942493A03B65}"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2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2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2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2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2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2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9660D27F-95C4-474B-B4F3-6B4DF131DD9B}"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68005444-BF19-410D-B76F-52BA539E0DD3}"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7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1F8D0AFD-E6E4-48A8-859E-FF3C5608AEDE}"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7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BD89B4F3-3D2A-4378-BB84-9A609E1B1D6A}"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0901F96E-94F6-4D94-AB14-878DC9F6D9A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8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8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A28B043B-22D3-4C37-8F3A-FFEF1B9D9259}"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FC4D2798-D01C-4173-BF05-8D67515BA267}"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8CCC717B-F544-4BF9-99A0-B258A24C09DC}"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8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8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8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A7CAB2D6-31AA-454D-8407-18081C0149D2}"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9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9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9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2EDE1840-F982-43AF-AFD7-C037B525365E}"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9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9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9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E9147872-E7A6-4392-A448-1028C332A541}"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9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9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4B576778-5B20-4930-AAB8-7C7651F25715}"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20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0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0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0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92D41FEC-2ECC-4DD8-BB81-E617CDA2171E}" type="slidenum">
              <a:t>‹#›</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20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0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0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0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1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1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A984E4B2-E820-447C-A1B6-005E2A163FE2}" type="slidenum">
              <a:t>‹#›</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084453C7-FCA2-4B05-9DDF-9E11946A99ED}"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4B672598-4F8A-4E3B-BCB2-BDB4B490F810}"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1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6885E468-6707-43AB-9F62-3B26DC4E0EE3}"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2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C117A07-34AF-4797-8EB8-B1B16BEF798B}"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Arial"/>
            </a:endParaRPr>
          </a:p>
        </p:txBody>
      </p:sp>
      <p:sp>
        <p:nvSpPr>
          <p:cNvPr id="2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2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14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063B99DC-0DB1-4770-82A0-1B2D32A2ABAD}"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25000"/>
          </a:blip>
          <a:tile tx="0" ty="0" sx="100000" sy="100000" algn="tl"/>
        </a:blipFill>
        <a:effectLst/>
      </p:bgPr>
    </p:bg>
    <p:spTree>
      <p:nvGrpSpPr>
        <p:cNvPr id="1" name=""/>
        <p:cNvGrpSpPr/>
        <p:nvPr/>
      </p:nvGrpSpPr>
      <p:grpSpPr>
        <a:xfrm>
          <a:off x="0" y="0"/>
          <a:ext cx="0" cy="0"/>
          <a:chOff x="0" y="0"/>
          <a:chExt cx="0" cy="0"/>
        </a:xfrm>
      </p:grpSpPr>
      <p:sp>
        <p:nvSpPr>
          <p:cNvPr id="8" name="Footer Placeholder 4"/>
          <p:cNvSpPr/>
          <p:nvPr/>
        </p:nvSpPr>
        <p:spPr>
          <a:xfrm>
            <a:off x="609480" y="0"/>
            <a:ext cx="1097208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r>
              <a:rPr lang="en-US" sz="1200" b="1" strike="noStrike" spc="-1">
                <a:solidFill>
                  <a:srgbClr val="7030A0"/>
                </a:solidFill>
                <a:latin typeface="Calibri"/>
                <a:ea typeface="DejaVu Sans"/>
              </a:rPr>
              <a:t>MEE4099 Capstone Project 1</a:t>
            </a:r>
            <a:r>
              <a:rPr lang="en-US" sz="1200" b="1" strike="noStrike" spc="-1" baseline="30000">
                <a:solidFill>
                  <a:srgbClr val="7030A0"/>
                </a:solidFill>
                <a:latin typeface="Calibri"/>
                <a:ea typeface="DejaVu Sans"/>
              </a:rPr>
              <a:t>st</a:t>
            </a:r>
            <a:r>
              <a:rPr lang="en-US" sz="1200" b="1" strike="noStrike" spc="-1">
                <a:solidFill>
                  <a:srgbClr val="7030A0"/>
                </a:solidFill>
                <a:latin typeface="Calibri"/>
                <a:ea typeface="DejaVu Sans"/>
              </a:rPr>
              <a:t> Review</a:t>
            </a:r>
            <a:endParaRPr lang="en-IN" sz="1200" b="0" strike="noStrike" spc="-1">
              <a:solidFill>
                <a:srgbClr val="000000"/>
              </a:solidFill>
              <a:latin typeface="Arial"/>
            </a:endParaRPr>
          </a:p>
        </p:txBody>
      </p:sp>
      <p:cxnSp>
        <p:nvCxnSpPr>
          <p:cNvPr id="9" name="Straight Connector 8"/>
          <p:cNvCxnSpPr/>
          <p:nvPr/>
        </p:nvCxnSpPr>
        <p:spPr>
          <a:xfrm>
            <a:off x="-36360" y="1433880"/>
            <a:ext cx="12314520" cy="720"/>
          </a:xfrm>
          <a:prstGeom prst="straightConnector1">
            <a:avLst/>
          </a:prstGeom>
          <a:ln w="63500">
            <a:solidFill>
              <a:srgbClr val="7030A0"/>
            </a:solidFill>
            <a:round/>
          </a:ln>
        </p:spPr>
      </p:cxnSp>
      <p:pic>
        <p:nvPicPr>
          <p:cNvPr id="2" name="Picture 2"/>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Lst>
          </a:blip>
          <a:stretch/>
        </p:blipFill>
        <p:spPr>
          <a:xfrm>
            <a:off x="8623440" y="387720"/>
            <a:ext cx="2958480" cy="864360"/>
          </a:xfrm>
          <a:prstGeom prst="rect">
            <a:avLst/>
          </a:prstGeom>
          <a:ln w="0">
            <a:noFill/>
          </a:ln>
        </p:spPr>
      </p:pic>
      <p:sp>
        <p:nvSpPr>
          <p:cNvPr id="3" name="PlaceHolder 1"/>
          <p:cNvSpPr>
            <a:spLocks noGrp="1"/>
          </p:cNvSpPr>
          <p:nvPr>
            <p:ph type="ftr" idx="1"/>
          </p:nvPr>
        </p:nvSpPr>
        <p:spPr>
          <a:xfrm>
            <a:off x="3657600" y="6492960"/>
            <a:ext cx="4876200" cy="364320"/>
          </a:xfrm>
          <a:prstGeom prst="rect">
            <a:avLst/>
          </a:prstGeom>
          <a:noFill/>
          <a:ln w="0">
            <a:noFill/>
          </a:ln>
        </p:spPr>
        <p:txBody>
          <a:bodyPr lIns="90000" tIns="45000" rIns="90000" bIns="45000" anchor="b">
            <a:noAutofit/>
          </a:bodyPr>
          <a:lstStyle>
            <a:lvl1pPr indent="0" algn="ctr">
              <a:lnSpc>
                <a:spcPct val="100000"/>
              </a:lnSpc>
              <a:buNone/>
              <a:tabLst>
                <a:tab pos="0" algn="l"/>
              </a:tabLst>
              <a:defRPr lang="en-US" sz="1200" b="1" strike="noStrike" spc="-1">
                <a:solidFill>
                  <a:srgbClr val="A48FBD"/>
                </a:solidFill>
                <a:latin typeface="Calibri"/>
                <a:ea typeface="DejaVu Sans"/>
              </a:defRPr>
            </a:lvl1pPr>
          </a:lstStyle>
          <a:p>
            <a:pPr indent="0" algn="ctr">
              <a:lnSpc>
                <a:spcPct val="100000"/>
              </a:lnSpc>
              <a:buNone/>
              <a:tabLst>
                <a:tab pos="0" algn="l"/>
              </a:tabLst>
            </a:pPr>
            <a:r>
              <a:rPr lang="en-US" sz="1200" b="1" strike="noStrike" spc="-1">
                <a:solidFill>
                  <a:srgbClr val="A48FBD"/>
                </a:solidFill>
                <a:latin typeface="Calibri"/>
                <a:ea typeface="DejaVu Sans"/>
              </a:rPr>
              <a:t>&lt;footer&gt;</a:t>
            </a:r>
            <a:endParaRPr lang="en-IN" sz="1200" b="0" strike="noStrike" spc="-1">
              <a:solidFill>
                <a:srgbClr val="000000"/>
              </a:solidFill>
              <a:latin typeface="Times New Roman"/>
            </a:endParaRPr>
          </a:p>
        </p:txBody>
      </p:sp>
      <p:sp>
        <p:nvSpPr>
          <p:cNvPr id="4" name="PlaceHolder 2"/>
          <p:cNvSpPr>
            <a:spLocks noGrp="1"/>
          </p:cNvSpPr>
          <p:nvPr>
            <p:ph type="sldNum" idx="2"/>
          </p:nvPr>
        </p:nvSpPr>
        <p:spPr>
          <a:xfrm>
            <a:off x="8737560" y="6492960"/>
            <a:ext cx="2844000" cy="364320"/>
          </a:xfrm>
          <a:prstGeom prst="rect">
            <a:avLst/>
          </a:prstGeom>
          <a:noFill/>
          <a:ln w="0">
            <a:noFill/>
          </a:ln>
        </p:spPr>
        <p:txBody>
          <a:bodyPr lIns="90000" tIns="45000" rIns="90000" bIns="45000" anchor="b">
            <a:noAutofit/>
          </a:bodyPr>
          <a:lstStyle>
            <a:lvl1pPr indent="0" algn="r">
              <a:lnSpc>
                <a:spcPct val="100000"/>
              </a:lnSpc>
              <a:buNone/>
              <a:tabLst>
                <a:tab pos="0" algn="l"/>
              </a:tabLst>
              <a:defRPr lang="en-US" sz="1200" b="1" strike="noStrike" spc="-1">
                <a:solidFill>
                  <a:srgbClr val="A48FBD"/>
                </a:solidFill>
                <a:latin typeface="Calibri"/>
                <a:ea typeface="DejaVu Sans"/>
              </a:defRPr>
            </a:lvl1pPr>
          </a:lstStyle>
          <a:p>
            <a:pPr indent="0" algn="r">
              <a:lnSpc>
                <a:spcPct val="100000"/>
              </a:lnSpc>
              <a:buNone/>
              <a:tabLst>
                <a:tab pos="0" algn="l"/>
              </a:tabLst>
            </a:pPr>
            <a:fld id="{C253B021-9AA9-4BEB-9C5F-CE7E4D7D3974}" type="slidenum">
              <a:rPr lang="en-US" sz="1200" b="1" strike="noStrike" spc="-1">
                <a:solidFill>
                  <a:srgbClr val="A48FBD"/>
                </a:solidFill>
                <a:latin typeface="Calibri"/>
                <a:ea typeface="DejaVu Sans"/>
              </a:rPr>
              <a:t>‹#›</a:t>
            </a:fld>
            <a:endParaRPr lang="en-IN" sz="1200" b="0" strike="noStrike" spc="-1">
              <a:solidFill>
                <a:srgbClr val="000000"/>
              </a:solidFill>
              <a:latin typeface="Times New Roman"/>
            </a:endParaRPr>
          </a:p>
        </p:txBody>
      </p:sp>
      <p:sp>
        <p:nvSpPr>
          <p:cNvPr id="5" name="PlaceHolder 3"/>
          <p:cNvSpPr>
            <a:spLocks noGrp="1"/>
          </p:cNvSpPr>
          <p:nvPr>
            <p:ph type="dt" idx="3"/>
          </p:nvPr>
        </p:nvSpPr>
        <p:spPr>
          <a:xfrm>
            <a:off x="609480" y="6492960"/>
            <a:ext cx="2844000" cy="364320"/>
          </a:xfrm>
          <a:prstGeom prst="rect">
            <a:avLst/>
          </a:prstGeom>
          <a:noFill/>
          <a:ln w="0">
            <a:noFill/>
          </a:ln>
        </p:spPr>
        <p:txBody>
          <a:bodyPr lIns="90000" tIns="45000" rIns="90000" bIns="4500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&lt;date/time&gt;</a:t>
            </a:r>
          </a:p>
        </p:txBody>
      </p:sp>
      <p:sp>
        <p:nvSpPr>
          <p:cNvPr id="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25000"/>
          </a:blip>
          <a:tile tx="0" ty="0" sx="100000" sy="100000" algn="tl"/>
        </a:blipFill>
        <a:effectLst/>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914400" y="2130480"/>
            <a:ext cx="10362960" cy="1469520"/>
          </a:xfrm>
          <a:prstGeom prst="rect">
            <a:avLst/>
          </a:prstGeom>
          <a:noFill/>
          <a:ln w="0">
            <a:noFill/>
          </a:ln>
        </p:spPr>
        <p:txBody>
          <a:bodyPr anchor="ctr">
            <a:normAutofit/>
          </a:bodyPr>
          <a:lstStyle/>
          <a:p>
            <a:pPr indent="0">
              <a:buNone/>
            </a:pPr>
            <a:r>
              <a:rPr lang="en-US" sz="4400" b="0" strike="noStrike" spc="-1">
                <a:solidFill>
                  <a:srgbClr val="000000"/>
                </a:solidFill>
                <a:latin typeface="Arial"/>
              </a:rPr>
              <a:t>Click to edit the title text format</a:t>
            </a:r>
          </a:p>
        </p:txBody>
      </p:sp>
      <p:sp>
        <p:nvSpPr>
          <p:cNvPr id="45" name="PlaceHolder 2"/>
          <p:cNvSpPr>
            <a:spLocks noGrp="1"/>
          </p:cNvSpPr>
          <p:nvPr>
            <p:ph type="dt" idx="4"/>
          </p:nvPr>
        </p:nvSpPr>
        <p:spPr>
          <a:xfrm>
            <a:off x="609480" y="6356520"/>
            <a:ext cx="2844360" cy="364680"/>
          </a:xfrm>
          <a:prstGeom prst="rect">
            <a:avLst/>
          </a:prstGeom>
          <a:noFill/>
          <a:ln w="0">
            <a:noFill/>
          </a:ln>
        </p:spPr>
        <p:txBody>
          <a:bodyPr anchor="ctr">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&lt;date/time&gt;</a:t>
            </a:r>
          </a:p>
        </p:txBody>
      </p:sp>
      <p:sp>
        <p:nvSpPr>
          <p:cNvPr id="46" name="PlaceHolder 3"/>
          <p:cNvSpPr>
            <a:spLocks noGrp="1"/>
          </p:cNvSpPr>
          <p:nvPr>
            <p:ph type="ftr" idx="5"/>
          </p:nvPr>
        </p:nvSpPr>
        <p:spPr>
          <a:xfrm>
            <a:off x="4165560" y="6356520"/>
            <a:ext cx="3860280" cy="364680"/>
          </a:xfrm>
          <a:prstGeom prst="rect">
            <a:avLst/>
          </a:prstGeom>
          <a:noFill/>
          <a:ln w="0">
            <a:noFill/>
          </a:ln>
        </p:spPr>
        <p:txBody>
          <a:bodyPr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47" name="PlaceHolder 4"/>
          <p:cNvSpPr>
            <a:spLocks noGrp="1"/>
          </p:cNvSpPr>
          <p:nvPr>
            <p:ph type="sldNum" idx="6"/>
          </p:nvPr>
        </p:nvSpPr>
        <p:spPr>
          <a:xfrm>
            <a:off x="8737560" y="6356520"/>
            <a:ext cx="2844360" cy="364680"/>
          </a:xfrm>
          <a:prstGeom prst="rect">
            <a:avLst/>
          </a:prstGeom>
          <a:noFill/>
          <a:ln w="0">
            <a:noFill/>
          </a:ln>
        </p:spPr>
        <p:txBody>
          <a:bodyPr anchor="ctr">
            <a:noAutofit/>
          </a:bodyPr>
          <a:lstStyle>
            <a:lvl1pPr indent="0" algn="r">
              <a:lnSpc>
                <a:spcPct val="100000"/>
              </a:lnSpc>
              <a:buNone/>
              <a:tabLst>
                <a:tab pos="0" algn="l"/>
              </a:tabLst>
              <a:defRPr lang="en-US" sz="1200" b="0" strike="noStrike" spc="-1">
                <a:solidFill>
                  <a:srgbClr val="888888"/>
                </a:solidFill>
                <a:latin typeface="Calibri"/>
                <a:ea typeface="Calibri"/>
              </a:defRPr>
            </a:lvl1pPr>
          </a:lstStyle>
          <a:p>
            <a:pPr indent="0" algn="r">
              <a:lnSpc>
                <a:spcPct val="100000"/>
              </a:lnSpc>
              <a:buNone/>
              <a:tabLst>
                <a:tab pos="0" algn="l"/>
              </a:tabLst>
            </a:pPr>
            <a:fld id="{ECD406B3-AC4F-4494-BE04-C2E828D1BB97}" type="slidenum">
              <a:rPr lang="en-US" sz="1200" b="0" strike="noStrike" spc="-1">
                <a:solidFill>
                  <a:srgbClr val="888888"/>
                </a:solidFill>
                <a:latin typeface="Calibri"/>
                <a:ea typeface="Calibri"/>
              </a:rPr>
              <a:t>‹#›</a:t>
            </a:fld>
            <a:endParaRPr lang="en-IN" sz="1200" b="0" strike="noStrike" spc="-1">
              <a:solidFill>
                <a:srgbClr val="000000"/>
              </a:solidFill>
              <a:latin typeface="Times New Roman"/>
            </a:endParaRPr>
          </a:p>
        </p:txBody>
      </p:sp>
      <p:sp>
        <p:nvSpPr>
          <p:cNvPr id="48"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25000"/>
          </a:blip>
          <a:tile tx="0" ty="0" sx="100000" sy="100000" algn="tl"/>
        </a:blipFill>
        <a:effectLst/>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426960"/>
            <a:ext cx="10972440" cy="944280"/>
          </a:xfrm>
          <a:prstGeom prst="rect">
            <a:avLst/>
          </a:prstGeom>
          <a:noFill/>
          <a:ln w="0">
            <a:noFill/>
          </a:ln>
        </p:spPr>
        <p:txBody>
          <a:bodyPr anchor="ctr">
            <a:normAutofit/>
          </a:bodyPr>
          <a:lstStyle/>
          <a:p>
            <a:pPr indent="0">
              <a:buNone/>
            </a:pPr>
            <a:r>
              <a:rPr lang="en-US" sz="4000" b="0" strike="noStrike" spc="-1">
                <a:solidFill>
                  <a:srgbClr val="000000"/>
                </a:solidFill>
                <a:latin typeface="Arial"/>
              </a:rPr>
              <a:t>Click to edit the title text format</a:t>
            </a:r>
          </a:p>
        </p:txBody>
      </p:sp>
      <p:sp>
        <p:nvSpPr>
          <p:cNvPr id="86" name="PlaceHolder 2"/>
          <p:cNvSpPr>
            <a:spLocks noGrp="1"/>
          </p:cNvSpPr>
          <p:nvPr>
            <p:ph type="body"/>
          </p:nvPr>
        </p:nvSpPr>
        <p:spPr>
          <a:xfrm>
            <a:off x="609480" y="1600200"/>
            <a:ext cx="10972440" cy="4800240"/>
          </a:xfrm>
          <a:prstGeom prst="rect">
            <a:avLst/>
          </a:prstGeom>
          <a:noFill/>
          <a:ln w="0">
            <a:noFill/>
          </a:ln>
        </p:spPr>
        <p:txBody>
          <a:bodyPr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87" name="PlaceHolder 3"/>
          <p:cNvSpPr>
            <a:spLocks noGrp="1"/>
          </p:cNvSpPr>
          <p:nvPr>
            <p:ph type="dt" idx="7"/>
          </p:nvPr>
        </p:nvSpPr>
        <p:spPr>
          <a:xfrm>
            <a:off x="609480" y="6492960"/>
            <a:ext cx="2844360" cy="364680"/>
          </a:xfrm>
          <a:prstGeom prst="rect">
            <a:avLst/>
          </a:prstGeom>
          <a:noFill/>
          <a:ln w="0">
            <a:noFill/>
          </a:ln>
        </p:spPr>
        <p:txBody>
          <a:bodyPr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&lt;date/time&gt;</a:t>
            </a:r>
          </a:p>
        </p:txBody>
      </p:sp>
      <p:sp>
        <p:nvSpPr>
          <p:cNvPr id="88" name="PlaceHolder 4"/>
          <p:cNvSpPr>
            <a:spLocks noGrp="1"/>
          </p:cNvSpPr>
          <p:nvPr>
            <p:ph type="ftr" idx="8"/>
          </p:nvPr>
        </p:nvSpPr>
        <p:spPr>
          <a:xfrm>
            <a:off x="3657600" y="6492960"/>
            <a:ext cx="4876560" cy="364680"/>
          </a:xfrm>
          <a:prstGeom prst="rect">
            <a:avLst/>
          </a:prstGeom>
          <a:noFill/>
          <a:ln w="0">
            <a:noFill/>
          </a:ln>
        </p:spPr>
        <p:txBody>
          <a:bodyPr anchor="b">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89" name="PlaceHolder 5"/>
          <p:cNvSpPr>
            <a:spLocks noGrp="1"/>
          </p:cNvSpPr>
          <p:nvPr>
            <p:ph type="sldNum" idx="9"/>
          </p:nvPr>
        </p:nvSpPr>
        <p:spPr>
          <a:xfrm>
            <a:off x="8737560" y="6492960"/>
            <a:ext cx="284436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52CCF4C3-ABF7-41F0-9F7E-08763D34741D}" type="slidenum">
              <a:rPr lang="en-US" sz="1200" b="1" strike="noStrike" spc="-1">
                <a:solidFill>
                  <a:srgbClr val="7030A0"/>
                </a:solidFill>
                <a:latin typeface="Calibri"/>
                <a:ea typeface="Calibri"/>
              </a:rPr>
              <a:t>‹#›</a:t>
            </a:fld>
            <a:endParaRPr lang="en-IN" sz="1200" b="0" strike="noStrike" spc="-1">
              <a:solidFill>
                <a:srgbClr val="000000"/>
              </a:solidFill>
              <a:latin typeface="Times New Roman"/>
            </a:endParaRPr>
          </a:p>
        </p:txBody>
      </p:sp>
      <p:sp>
        <p:nvSpPr>
          <p:cNvPr id="90" name="Google Shape;27;p3"/>
          <p:cNvSpPr/>
          <p:nvPr/>
        </p:nvSpPr>
        <p:spPr>
          <a:xfrm>
            <a:off x="609480" y="0"/>
            <a:ext cx="10972440" cy="364680"/>
          </a:xfrm>
          <a:prstGeom prst="rect">
            <a:avLst/>
          </a:prstGeom>
          <a:noFill/>
          <a:ln w="0">
            <a:noFill/>
          </a:ln>
        </p:spPr>
        <p:style>
          <a:lnRef idx="0">
            <a:scrgbClr r="0" g="0" b="0"/>
          </a:lnRef>
          <a:fillRef idx="0">
            <a:scrgbClr r="0" g="0" b="0"/>
          </a:fillRef>
          <a:effectRef idx="0">
            <a:scrgbClr r="0" g="0" b="0"/>
          </a:effectRef>
          <a:fontRef idx="minor"/>
        </p:style>
        <p:txBody>
          <a:bodyPr anchor="b">
            <a:noAutofit/>
          </a:bodyPr>
          <a:lstStyle/>
          <a:p>
            <a:pPr algn="r">
              <a:lnSpc>
                <a:spcPct val="100000"/>
              </a:lnSpc>
              <a:tabLst>
                <a:tab pos="0" algn="l"/>
              </a:tabLst>
            </a:pPr>
            <a:r>
              <a:rPr lang="en-US" sz="1200" b="1" strike="noStrike" spc="-1">
                <a:solidFill>
                  <a:srgbClr val="7030A0"/>
                </a:solidFill>
                <a:latin typeface="Calibri"/>
                <a:ea typeface="Calibri"/>
              </a:rPr>
              <a:t>MEE4099 Capstone Project 1</a:t>
            </a:r>
            <a:r>
              <a:rPr lang="en-US" sz="1200" b="1" strike="noStrike" spc="-1" baseline="30000">
                <a:solidFill>
                  <a:srgbClr val="7030A0"/>
                </a:solidFill>
                <a:latin typeface="Calibri"/>
                <a:ea typeface="Calibri"/>
              </a:rPr>
              <a:t>st</a:t>
            </a:r>
            <a:r>
              <a:rPr lang="en-US" sz="1200" b="1" strike="noStrike" spc="-1">
                <a:solidFill>
                  <a:srgbClr val="7030A0"/>
                </a:solidFill>
                <a:latin typeface="Calibri"/>
                <a:ea typeface="Calibri"/>
              </a:rPr>
              <a:t> Review</a:t>
            </a:r>
            <a:endParaRPr lang="en-IN" sz="1200" b="0" strike="noStrike" spc="-1">
              <a:solidFill>
                <a:srgbClr val="000000"/>
              </a:solidFill>
              <a:latin typeface="Arial"/>
            </a:endParaRPr>
          </a:p>
        </p:txBody>
      </p:sp>
      <p:cxnSp>
        <p:nvCxnSpPr>
          <p:cNvPr id="91" name="Google Shape;28;p3"/>
          <p:cNvCxnSpPr/>
          <p:nvPr/>
        </p:nvCxnSpPr>
        <p:spPr>
          <a:xfrm>
            <a:off x="-36360" y="1433880"/>
            <a:ext cx="12314160" cy="360"/>
          </a:xfrm>
          <a:prstGeom prst="straightConnector1">
            <a:avLst/>
          </a:prstGeom>
          <a:ln w="63500">
            <a:solidFill>
              <a:srgbClr val="7030A0"/>
            </a:solidFill>
            <a:round/>
          </a:ln>
        </p:spPr>
      </p:cxnSp>
      <p:pic>
        <p:nvPicPr>
          <p:cNvPr id="92" name="Google Shape;29;p3"/>
          <p:cNvPicPr/>
          <p:nvPr/>
        </p:nvPicPr>
        <p:blipFill>
          <a:blip r:embed="rId15"/>
          <a:stretch/>
        </p:blipFill>
        <p:spPr>
          <a:xfrm>
            <a:off x="8623440" y="387720"/>
            <a:ext cx="2958840" cy="8647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25000"/>
          </a:blip>
          <a:tile tx="0" ty="0" sx="100000" sy="100000" algn="tl"/>
        </a:blipFill>
        <a:effectLst/>
      </p:bgPr>
    </p:bg>
    <p:spTree>
      <p:nvGrpSpPr>
        <p:cNvPr id="1" name=""/>
        <p:cNvGrpSpPr/>
        <p:nvPr/>
      </p:nvGrpSpPr>
      <p:grpSpPr>
        <a:xfrm>
          <a:off x="0" y="0"/>
          <a:ext cx="0" cy="0"/>
          <a:chOff x="0" y="0"/>
          <a:chExt cx="0" cy="0"/>
        </a:xfrm>
      </p:grpSpPr>
      <p:sp>
        <p:nvSpPr>
          <p:cNvPr id="171" name="PlaceHolder 1"/>
          <p:cNvSpPr>
            <a:spLocks noGrp="1"/>
          </p:cNvSpPr>
          <p:nvPr>
            <p:ph type="dt" idx="13"/>
          </p:nvPr>
        </p:nvSpPr>
        <p:spPr>
          <a:xfrm>
            <a:off x="609480" y="6356520"/>
            <a:ext cx="2844360" cy="364680"/>
          </a:xfrm>
          <a:prstGeom prst="rect">
            <a:avLst/>
          </a:prstGeom>
          <a:noFill/>
          <a:ln w="0">
            <a:noFill/>
          </a:ln>
        </p:spPr>
        <p:txBody>
          <a:bodyPr anchor="ctr">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&lt;date/time&gt;</a:t>
            </a:r>
          </a:p>
        </p:txBody>
      </p:sp>
      <p:sp>
        <p:nvSpPr>
          <p:cNvPr id="172" name="PlaceHolder 2"/>
          <p:cNvSpPr>
            <a:spLocks noGrp="1"/>
          </p:cNvSpPr>
          <p:nvPr>
            <p:ph type="ftr" idx="14"/>
          </p:nvPr>
        </p:nvSpPr>
        <p:spPr>
          <a:xfrm>
            <a:off x="4165560" y="6356520"/>
            <a:ext cx="3860280" cy="364680"/>
          </a:xfrm>
          <a:prstGeom prst="rect">
            <a:avLst/>
          </a:prstGeom>
          <a:noFill/>
          <a:ln w="0">
            <a:noFill/>
          </a:ln>
        </p:spPr>
        <p:txBody>
          <a:bodyPr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73" name="PlaceHolder 3"/>
          <p:cNvSpPr>
            <a:spLocks noGrp="1"/>
          </p:cNvSpPr>
          <p:nvPr>
            <p:ph type="sldNum" idx="15"/>
          </p:nvPr>
        </p:nvSpPr>
        <p:spPr>
          <a:xfrm>
            <a:off x="8737560" y="6356520"/>
            <a:ext cx="2844360" cy="364680"/>
          </a:xfrm>
          <a:prstGeom prst="rect">
            <a:avLst/>
          </a:prstGeom>
          <a:noFill/>
          <a:ln w="0">
            <a:noFill/>
          </a:ln>
        </p:spPr>
        <p:txBody>
          <a:bodyPr anchor="ctr">
            <a:noAutofit/>
          </a:bodyPr>
          <a:lstStyle>
            <a:lvl1pPr indent="0" algn="r">
              <a:lnSpc>
                <a:spcPct val="100000"/>
              </a:lnSpc>
              <a:buNone/>
              <a:tabLst>
                <a:tab pos="0" algn="l"/>
              </a:tabLst>
              <a:defRPr lang="en-US" sz="1200" b="0" strike="noStrike" spc="-1">
                <a:solidFill>
                  <a:srgbClr val="888888"/>
                </a:solidFill>
                <a:latin typeface="Calibri"/>
                <a:ea typeface="Calibri"/>
              </a:defRPr>
            </a:lvl1pPr>
          </a:lstStyle>
          <a:p>
            <a:pPr indent="0" algn="r">
              <a:lnSpc>
                <a:spcPct val="100000"/>
              </a:lnSpc>
              <a:buNone/>
              <a:tabLst>
                <a:tab pos="0" algn="l"/>
              </a:tabLst>
            </a:pPr>
            <a:fld id="{BD8C5417-7D0E-4FAD-90EC-1FF6A6A3C7A2}" type="slidenum">
              <a:rPr lang="en-US" sz="1200" b="0" strike="noStrike" spc="-1">
                <a:solidFill>
                  <a:srgbClr val="888888"/>
                </a:solidFill>
                <a:latin typeface="Calibri"/>
                <a:ea typeface="Calibri"/>
              </a:rPr>
              <a:t>‹#›</a:t>
            </a:fld>
            <a:endParaRPr lang="en-IN" sz="1200" b="0" strike="noStrike" spc="-1">
              <a:solidFill>
                <a:srgbClr val="000000"/>
              </a:solidFill>
              <a:latin typeface="Times New Roman"/>
            </a:endParaRPr>
          </a:p>
        </p:txBody>
      </p:sp>
      <p:sp>
        <p:nvSpPr>
          <p:cNvPr id="17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7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2971800" y="2565720"/>
            <a:ext cx="6251713" cy="1269000"/>
          </a:xfrm>
          <a:prstGeom prst="rect">
            <a:avLst/>
          </a:prstGeom>
          <a:noFill/>
          <a:ln w="0">
            <a:noFill/>
          </a:ln>
        </p:spPr>
        <p:txBody>
          <a:bodyPr anchor="ctr">
            <a:normAutofit/>
          </a:bodyPr>
          <a:lstStyle/>
          <a:p>
            <a:pPr indent="0" algn="ctr">
              <a:lnSpc>
                <a:spcPct val="100000"/>
              </a:lnSpc>
              <a:buNone/>
              <a:tabLst>
                <a:tab pos="0" algn="l"/>
              </a:tabLst>
            </a:pPr>
            <a:r>
              <a:rPr lang="en-US" sz="2800" b="0" strike="noStrike" spc="-1" dirty="0" err="1" smtClean="0">
                <a:solidFill>
                  <a:srgbClr val="000000"/>
                </a:solidFill>
                <a:latin typeface="Arial"/>
              </a:rPr>
              <a:t>Optimisation</a:t>
            </a:r>
            <a:r>
              <a:rPr lang="en-US" sz="2800" b="0" strike="noStrike" spc="-1" dirty="0" smtClean="0">
                <a:solidFill>
                  <a:srgbClr val="000000"/>
                </a:solidFill>
                <a:latin typeface="Arial"/>
              </a:rPr>
              <a:t> of Multi Cell FGM Tubes Under Crushing Load</a:t>
            </a:r>
            <a:endParaRPr lang="en-US" sz="2800" b="0" strike="noStrike" spc="-1" dirty="0">
              <a:solidFill>
                <a:srgbClr val="000000"/>
              </a:solidFill>
              <a:latin typeface="Arial"/>
            </a:endParaRPr>
          </a:p>
        </p:txBody>
      </p:sp>
      <p:sp>
        <p:nvSpPr>
          <p:cNvPr id="219" name="Google Shape;93;p13"/>
          <p:cNvSpPr/>
          <p:nvPr/>
        </p:nvSpPr>
        <p:spPr>
          <a:xfrm>
            <a:off x="0" y="1642680"/>
            <a:ext cx="12192000" cy="92304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tabLst>
                <a:tab pos="0" algn="l"/>
              </a:tabLst>
            </a:pPr>
            <a:r>
              <a:rPr lang="en-US" sz="3200" b="1" strike="noStrike" spc="-1" dirty="0">
                <a:solidFill>
                  <a:schemeClr val="dk1"/>
                </a:solidFill>
                <a:latin typeface="Arial"/>
                <a:ea typeface="Arial"/>
              </a:rPr>
              <a:t>Capstone Project-(Fall 2024-25) </a:t>
            </a:r>
            <a:endParaRPr lang="en-IN" sz="3200" b="0" strike="noStrike" spc="-1" dirty="0">
              <a:solidFill>
                <a:srgbClr val="000000"/>
              </a:solidFill>
              <a:latin typeface="Arial"/>
            </a:endParaRPr>
          </a:p>
          <a:p>
            <a:pPr algn="ctr">
              <a:lnSpc>
                <a:spcPct val="100000"/>
              </a:lnSpc>
              <a:tabLst>
                <a:tab pos="0" algn="l"/>
              </a:tabLst>
            </a:pPr>
            <a:r>
              <a:rPr lang="en-US" sz="2800" b="1" strike="noStrike" spc="-1" dirty="0">
                <a:solidFill>
                  <a:srgbClr val="002060"/>
                </a:solidFill>
                <a:latin typeface="Arial"/>
                <a:ea typeface="Arial"/>
              </a:rPr>
              <a:t>Second Review</a:t>
            </a:r>
            <a:endParaRPr lang="en-IN" sz="2800" b="0" strike="noStrike" spc="-1" dirty="0">
              <a:solidFill>
                <a:srgbClr val="000000"/>
              </a:solidFill>
              <a:latin typeface="Arial"/>
            </a:endParaRPr>
          </a:p>
        </p:txBody>
      </p:sp>
      <p:sp>
        <p:nvSpPr>
          <p:cNvPr id="220" name="Google Shape;94;p13"/>
          <p:cNvSpPr/>
          <p:nvPr/>
        </p:nvSpPr>
        <p:spPr>
          <a:xfrm>
            <a:off x="2971800" y="3902040"/>
            <a:ext cx="6251712" cy="1451838"/>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3500"/>
          </a:bodyPr>
          <a:lstStyle/>
          <a:p>
            <a:pPr algn="ctr">
              <a:lnSpc>
                <a:spcPct val="100000"/>
              </a:lnSpc>
              <a:spcBef>
                <a:spcPts val="371"/>
              </a:spcBef>
              <a:tabLst>
                <a:tab pos="0" algn="l"/>
              </a:tabLst>
            </a:pPr>
            <a:r>
              <a:rPr lang="en-US" sz="2000" b="0" strike="noStrike" spc="-1" dirty="0">
                <a:solidFill>
                  <a:srgbClr val="002060"/>
                </a:solidFill>
                <a:latin typeface="Arial"/>
                <a:ea typeface="Arial"/>
              </a:rPr>
              <a:t>Project Member(s) Name</a:t>
            </a:r>
            <a:endParaRPr lang="en-IN" sz="2000" b="0" strike="noStrike" spc="-1" dirty="0">
              <a:solidFill>
                <a:srgbClr val="000000"/>
              </a:solidFill>
              <a:latin typeface="Arial"/>
            </a:endParaRPr>
          </a:p>
          <a:p>
            <a:pPr algn="ctr">
              <a:lnSpc>
                <a:spcPct val="100000"/>
              </a:lnSpc>
              <a:spcBef>
                <a:spcPts val="371"/>
              </a:spcBef>
              <a:tabLst>
                <a:tab pos="0" algn="l"/>
              </a:tabLst>
            </a:pPr>
            <a:r>
              <a:rPr lang="en-US" sz="2000" b="0" strike="noStrike" spc="-1" dirty="0" smtClean="0">
                <a:solidFill>
                  <a:srgbClr val="FF0000"/>
                </a:solidFill>
                <a:latin typeface="Arial"/>
                <a:ea typeface="Arial"/>
              </a:rPr>
              <a:t>Kevin GD (21BMV1120)</a:t>
            </a:r>
            <a:endParaRPr lang="en-IN" sz="2000" b="0" strike="noStrike" spc="-1" dirty="0">
              <a:solidFill>
                <a:srgbClr val="FF0000"/>
              </a:solidFill>
              <a:latin typeface="Arial"/>
            </a:endParaRPr>
          </a:p>
          <a:p>
            <a:pPr algn="ctr">
              <a:lnSpc>
                <a:spcPct val="100000"/>
              </a:lnSpc>
              <a:spcBef>
                <a:spcPts val="371"/>
              </a:spcBef>
              <a:tabLst>
                <a:tab pos="0" algn="l"/>
              </a:tabLst>
            </a:pPr>
            <a:r>
              <a:rPr lang="en-US" sz="2000" b="0" strike="noStrike" spc="-1" dirty="0" err="1" smtClean="0">
                <a:solidFill>
                  <a:srgbClr val="FF0000"/>
                </a:solidFill>
                <a:latin typeface="Arial"/>
                <a:ea typeface="Arial"/>
              </a:rPr>
              <a:t>Hrishkesh</a:t>
            </a:r>
            <a:r>
              <a:rPr lang="en-US" sz="2000" b="0" strike="noStrike" spc="-1" dirty="0" smtClean="0">
                <a:solidFill>
                  <a:srgbClr val="FF0000"/>
                </a:solidFill>
                <a:latin typeface="Arial"/>
                <a:ea typeface="Arial"/>
              </a:rPr>
              <a:t> </a:t>
            </a:r>
            <a:r>
              <a:rPr lang="en-US" sz="2000" b="0" strike="noStrike" spc="-1" dirty="0" err="1" smtClean="0">
                <a:solidFill>
                  <a:srgbClr val="FF0000"/>
                </a:solidFill>
                <a:latin typeface="Arial"/>
                <a:ea typeface="Arial"/>
              </a:rPr>
              <a:t>Kothapalli</a:t>
            </a:r>
            <a:r>
              <a:rPr lang="en-US" sz="2000" b="0" strike="noStrike" spc="-1" dirty="0" smtClean="0">
                <a:solidFill>
                  <a:srgbClr val="FF0000"/>
                </a:solidFill>
                <a:latin typeface="Arial"/>
                <a:ea typeface="Arial"/>
              </a:rPr>
              <a:t> (21BMV1112)</a:t>
            </a:r>
            <a:endParaRPr lang="en-IN" sz="2000" spc="-1" dirty="0">
              <a:solidFill>
                <a:srgbClr val="FF0000"/>
              </a:solidFill>
              <a:latin typeface="Arial"/>
            </a:endParaRPr>
          </a:p>
          <a:p>
            <a:pPr algn="ctr">
              <a:lnSpc>
                <a:spcPct val="100000"/>
              </a:lnSpc>
              <a:spcBef>
                <a:spcPts val="371"/>
              </a:spcBef>
              <a:tabLst>
                <a:tab pos="0" algn="l"/>
              </a:tabLst>
            </a:pPr>
            <a:r>
              <a:rPr lang="en-IN" sz="2000" b="0" strike="noStrike" spc="-1" dirty="0" err="1" smtClean="0">
                <a:solidFill>
                  <a:srgbClr val="FF0000"/>
                </a:solidFill>
                <a:latin typeface="Arial"/>
                <a:ea typeface="Arial"/>
              </a:rPr>
              <a:t>Adema</a:t>
            </a:r>
            <a:r>
              <a:rPr lang="en-IN" sz="2000" b="0" strike="noStrike" spc="-1" dirty="0" smtClean="0">
                <a:solidFill>
                  <a:srgbClr val="FF0000"/>
                </a:solidFill>
                <a:latin typeface="Arial"/>
                <a:ea typeface="Arial"/>
              </a:rPr>
              <a:t> </a:t>
            </a:r>
            <a:r>
              <a:rPr lang="en-IN" sz="2000" b="0" strike="noStrike" spc="-1" dirty="0" err="1" smtClean="0">
                <a:solidFill>
                  <a:srgbClr val="FF0000"/>
                </a:solidFill>
                <a:latin typeface="Arial"/>
                <a:ea typeface="Arial"/>
              </a:rPr>
              <a:t>Sai</a:t>
            </a:r>
            <a:r>
              <a:rPr lang="en-IN" sz="2000" b="0" strike="noStrike" spc="-1" dirty="0" smtClean="0">
                <a:solidFill>
                  <a:srgbClr val="FF0000"/>
                </a:solidFill>
                <a:latin typeface="Arial"/>
                <a:ea typeface="Arial"/>
              </a:rPr>
              <a:t> </a:t>
            </a:r>
            <a:r>
              <a:rPr lang="en-IN" sz="2000" spc="-1" dirty="0" err="1" smtClean="0">
                <a:solidFill>
                  <a:srgbClr val="FF0000"/>
                </a:solidFill>
                <a:latin typeface="Arial"/>
                <a:ea typeface="Arial"/>
              </a:rPr>
              <a:t>V</a:t>
            </a:r>
            <a:r>
              <a:rPr lang="en-IN" sz="2000" b="0" strike="noStrike" spc="-1" dirty="0" err="1" smtClean="0">
                <a:solidFill>
                  <a:srgbClr val="FF0000"/>
                </a:solidFill>
                <a:latin typeface="Arial"/>
                <a:ea typeface="Arial"/>
              </a:rPr>
              <a:t>edavyas</a:t>
            </a:r>
            <a:r>
              <a:rPr lang="en-IN" sz="2000" b="0" strike="noStrike" spc="-1" dirty="0" smtClean="0">
                <a:solidFill>
                  <a:srgbClr val="FF0000"/>
                </a:solidFill>
                <a:latin typeface="Arial"/>
                <a:ea typeface="Arial"/>
              </a:rPr>
              <a:t> Reddy </a:t>
            </a:r>
            <a:r>
              <a:rPr lang="en-US" sz="2000" b="0" strike="noStrike" spc="-1" dirty="0" smtClean="0">
                <a:solidFill>
                  <a:srgbClr val="FF0000"/>
                </a:solidFill>
                <a:latin typeface="Arial"/>
                <a:ea typeface="Arial"/>
              </a:rPr>
              <a:t>(21BMV1022</a:t>
            </a:r>
            <a:r>
              <a:rPr lang="en-US" sz="2000" b="0" strike="noStrike" spc="-1" dirty="0">
                <a:solidFill>
                  <a:srgbClr val="FF0000"/>
                </a:solidFill>
                <a:latin typeface="Arial"/>
                <a:ea typeface="Arial"/>
              </a:rPr>
              <a:t>)</a:t>
            </a:r>
            <a:endParaRPr lang="en-IN" sz="2000" b="0" strike="noStrike" spc="-1" dirty="0">
              <a:solidFill>
                <a:srgbClr val="FF0000"/>
              </a:solidFill>
              <a:latin typeface="Arial"/>
            </a:endParaRPr>
          </a:p>
          <a:p>
            <a:pPr algn="ctr">
              <a:lnSpc>
                <a:spcPct val="100000"/>
              </a:lnSpc>
              <a:spcBef>
                <a:spcPts val="371"/>
              </a:spcBef>
              <a:tabLst>
                <a:tab pos="0" algn="l"/>
              </a:tabLst>
            </a:pPr>
            <a:endParaRPr lang="en-IN" sz="2000" b="0" strike="noStrike" spc="-1" dirty="0">
              <a:solidFill>
                <a:srgbClr val="FF0000"/>
              </a:solidFill>
              <a:latin typeface="Arial"/>
            </a:endParaRPr>
          </a:p>
        </p:txBody>
      </p:sp>
      <p:pic>
        <p:nvPicPr>
          <p:cNvPr id="221" name="Google Shape;95;p13" descr="I:\GS\VIT\VIT_Winter 19-20\Capstone\VIT-Thesis-Format-2019_updated\VIT Thesis Format 2019\vit logo.jpg"/>
          <p:cNvPicPr/>
          <p:nvPr/>
        </p:nvPicPr>
        <p:blipFill>
          <a:blip r:embed="rId3"/>
          <a:stretch/>
        </p:blipFill>
        <p:spPr>
          <a:xfrm>
            <a:off x="4191120" y="106200"/>
            <a:ext cx="3617640" cy="1407960"/>
          </a:xfrm>
          <a:prstGeom prst="rect">
            <a:avLst/>
          </a:prstGeom>
          <a:ln w="0">
            <a:noFill/>
          </a:ln>
        </p:spPr>
      </p:pic>
      <p:sp>
        <p:nvSpPr>
          <p:cNvPr id="222" name="Google Shape;96;p13"/>
          <p:cNvSpPr/>
          <p:nvPr/>
        </p:nvSpPr>
        <p:spPr>
          <a:xfrm>
            <a:off x="1828800" y="5715000"/>
            <a:ext cx="8381520" cy="101520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gn="ctr">
              <a:lnSpc>
                <a:spcPct val="100000"/>
              </a:lnSpc>
              <a:tabLst>
                <a:tab pos="0" algn="l"/>
              </a:tabLst>
            </a:pPr>
            <a:r>
              <a:rPr lang="en-US" sz="2000" b="0" strike="noStrike" spc="-1" dirty="0">
                <a:solidFill>
                  <a:srgbClr val="953734"/>
                </a:solidFill>
                <a:latin typeface="Arial"/>
                <a:ea typeface="Arial"/>
              </a:rPr>
              <a:t>Guided by</a:t>
            </a:r>
            <a:endParaRPr lang="en-IN" sz="2000" b="0" strike="noStrike" spc="-1" dirty="0">
              <a:solidFill>
                <a:srgbClr val="000000"/>
              </a:solidFill>
              <a:latin typeface="Arial"/>
            </a:endParaRPr>
          </a:p>
          <a:p>
            <a:pPr algn="ctr">
              <a:lnSpc>
                <a:spcPct val="100000"/>
              </a:lnSpc>
              <a:tabLst>
                <a:tab pos="0" algn="l"/>
              </a:tabLst>
            </a:pPr>
            <a:r>
              <a:rPr lang="en-US" sz="2000" b="0" strike="noStrike" spc="-1" dirty="0">
                <a:solidFill>
                  <a:srgbClr val="00B050"/>
                </a:solidFill>
                <a:latin typeface="Arial"/>
                <a:ea typeface="Arial"/>
              </a:rPr>
              <a:t>(</a:t>
            </a:r>
            <a:r>
              <a:rPr lang="en-US" sz="2000" b="0" strike="noStrike" spc="-1" dirty="0" smtClean="0">
                <a:solidFill>
                  <a:srgbClr val="00B050"/>
                </a:solidFill>
                <a:latin typeface="Arial"/>
                <a:ea typeface="Arial"/>
              </a:rPr>
              <a:t>Dr. </a:t>
            </a:r>
            <a:r>
              <a:rPr lang="en-US" sz="2000" b="0" strike="noStrike" spc="-1" dirty="0" err="1" smtClean="0">
                <a:solidFill>
                  <a:srgbClr val="00B050"/>
                </a:solidFill>
                <a:latin typeface="Arial"/>
                <a:ea typeface="Arial"/>
              </a:rPr>
              <a:t>Elango</a:t>
            </a:r>
            <a:r>
              <a:rPr lang="en-US" sz="2000" b="0" strike="noStrike" spc="-1" dirty="0" smtClean="0">
                <a:solidFill>
                  <a:srgbClr val="00B050"/>
                </a:solidFill>
                <a:latin typeface="Arial"/>
                <a:ea typeface="Arial"/>
              </a:rPr>
              <a:t> M)</a:t>
            </a:r>
            <a:endParaRPr lang="en-IN" sz="2000" b="0" strike="noStrike" spc="-1" dirty="0">
              <a:solidFill>
                <a:srgbClr val="000000"/>
              </a:solidFill>
              <a:latin typeface="Arial"/>
            </a:endParaRPr>
          </a:p>
          <a:p>
            <a:pPr algn="ctr">
              <a:lnSpc>
                <a:spcPct val="100000"/>
              </a:lnSpc>
              <a:tabLst>
                <a:tab pos="0" algn="l"/>
              </a:tabLst>
            </a:pPr>
            <a:r>
              <a:rPr lang="en-US" sz="2000" b="0" strike="noStrike" spc="-1" dirty="0">
                <a:solidFill>
                  <a:srgbClr val="00B050"/>
                </a:solidFill>
                <a:latin typeface="Arial"/>
                <a:ea typeface="Arial"/>
              </a:rPr>
              <a:t>School of Mechanical Engineering</a:t>
            </a:r>
            <a:endParaRPr lang="en-IN" sz="2000" b="0" strike="noStrike" spc="-1" dirty="0">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idx="4294967295"/>
          </p:nvPr>
        </p:nvSpPr>
        <p:spPr>
          <a:xfrm>
            <a:off x="76320" y="144000"/>
            <a:ext cx="5028480" cy="1101600"/>
          </a:xfrm>
          <a:prstGeom prst="rect">
            <a:avLst/>
          </a:prstGeom>
          <a:noFill/>
          <a:ln w="0">
            <a:noFill/>
          </a:ln>
        </p:spPr>
        <p:txBody>
          <a:bodyPr lIns="90000" tIns="45000" rIns="90000" bIns="45000" anchor="ctr">
            <a:noAutofit/>
          </a:bodyPr>
          <a:lstStyle/>
          <a:p>
            <a:pPr indent="0">
              <a:lnSpc>
                <a:spcPct val="100000"/>
              </a:lnSpc>
              <a:buNone/>
              <a:tabLst>
                <a:tab pos="0" algn="l"/>
              </a:tabLst>
            </a:pPr>
            <a:r>
              <a:rPr lang="en-US" sz="4400" b="1" strike="noStrike" spc="-1" dirty="0">
                <a:solidFill>
                  <a:srgbClr val="002060"/>
                </a:solidFill>
                <a:latin typeface="Arial"/>
              </a:rPr>
              <a:t>Literature Survey</a:t>
            </a:r>
            <a:endParaRPr lang="en-US" sz="4400" b="0" strike="noStrike" spc="-1" dirty="0">
              <a:solidFill>
                <a:srgbClr val="000000"/>
              </a:solidFill>
              <a:latin typeface="Arial"/>
            </a:endParaRPr>
          </a:p>
        </p:txBody>
      </p:sp>
      <p:graphicFrame>
        <p:nvGraphicFramePr>
          <p:cNvPr id="233" name="Table 1"/>
          <p:cNvGraphicFramePr/>
          <p:nvPr>
            <p:extLst>
              <p:ext uri="{D42A27DB-BD31-4B8C-83A1-F6EECF244321}">
                <p14:modId xmlns:p14="http://schemas.microsoft.com/office/powerpoint/2010/main" val="517839047"/>
              </p:ext>
            </p:extLst>
          </p:nvPr>
        </p:nvGraphicFramePr>
        <p:xfrm>
          <a:off x="369259" y="1491890"/>
          <a:ext cx="11497521" cy="5331605"/>
        </p:xfrm>
        <a:graphic>
          <a:graphicData uri="http://schemas.openxmlformats.org/drawingml/2006/table">
            <a:tbl>
              <a:tblPr/>
              <a:tblGrid>
                <a:gridCol w="972742">
                  <a:extLst>
                    <a:ext uri="{9D8B030D-6E8A-4147-A177-3AD203B41FA5}">
                      <a16:colId xmlns:a16="http://schemas.microsoft.com/office/drawing/2014/main" xmlns="" val="20000"/>
                    </a:ext>
                  </a:extLst>
                </a:gridCol>
                <a:gridCol w="2807254">
                  <a:extLst>
                    <a:ext uri="{9D8B030D-6E8A-4147-A177-3AD203B41FA5}">
                      <a16:colId xmlns:a16="http://schemas.microsoft.com/office/drawing/2014/main" xmlns="" val="20001"/>
                    </a:ext>
                  </a:extLst>
                </a:gridCol>
                <a:gridCol w="7717525">
                  <a:extLst>
                    <a:ext uri="{9D8B030D-6E8A-4147-A177-3AD203B41FA5}">
                      <a16:colId xmlns:a16="http://schemas.microsoft.com/office/drawing/2014/main" xmlns="" val="20002"/>
                    </a:ext>
                  </a:extLst>
                </a:gridCol>
              </a:tblGrid>
              <a:tr h="802309">
                <a:tc>
                  <a:txBody>
                    <a:bodyPr/>
                    <a:lstStyle/>
                    <a:p>
                      <a:pPr>
                        <a:lnSpc>
                          <a:spcPct val="100000"/>
                        </a:lnSpc>
                      </a:pPr>
                      <a:r>
                        <a:rPr lang="en-US" sz="1800" b="1" strike="noStrike" spc="-1" dirty="0">
                          <a:solidFill>
                            <a:schemeClr val="lt1"/>
                          </a:solidFill>
                          <a:latin typeface="Arial"/>
                        </a:rPr>
                        <a:t>Sl. No.</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Paper </a:t>
                      </a:r>
                      <a:r>
                        <a:rPr lang="en-US" sz="1800" b="1" strike="noStrike" spc="-1" dirty="0" smtClean="0">
                          <a:solidFill>
                            <a:schemeClr val="lt1"/>
                          </a:solidFill>
                          <a:latin typeface="Arial"/>
                        </a:rPr>
                        <a:t>Title</a:t>
                      </a:r>
                      <a:r>
                        <a:rPr lang="en-US" sz="1800" b="1" strike="noStrike" spc="-1" baseline="0" dirty="0" smtClean="0">
                          <a:solidFill>
                            <a:schemeClr val="lt1"/>
                          </a:solidFill>
                          <a:latin typeface="Arial"/>
                        </a:rPr>
                        <a:t> </a:t>
                      </a:r>
                      <a:r>
                        <a:rPr lang="en-US" sz="1800" b="1" strike="noStrike" spc="-1" dirty="0" smtClean="0">
                          <a:solidFill>
                            <a:schemeClr val="lt1"/>
                          </a:solidFill>
                          <a:latin typeface="Arial"/>
                        </a:rPr>
                        <a:t>and </a:t>
                      </a:r>
                      <a:r>
                        <a:rPr lang="en-US" sz="1800" b="1" strike="noStrike" spc="-1" dirty="0">
                          <a:solidFill>
                            <a:schemeClr val="lt1"/>
                          </a:solidFill>
                          <a:latin typeface="Arial"/>
                        </a:rPr>
                        <a:t>Year of Publication</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Important findings</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extLst>
                  <a:ext uri="{0D108BD9-81ED-4DB2-BD59-A6C34878D82A}">
                    <a16:rowId xmlns:a16="http://schemas.microsoft.com/office/drawing/2014/main" xmlns="" val="10000"/>
                  </a:ext>
                </a:extLst>
              </a:tr>
              <a:tr h="1949997">
                <a:tc>
                  <a:txBody>
                    <a:bodyPr/>
                    <a:lstStyle/>
                    <a:p>
                      <a:pPr>
                        <a:lnSpc>
                          <a:spcPct val="100000"/>
                        </a:lnSpc>
                      </a:pPr>
                      <a:r>
                        <a:rPr lang="en-US" sz="1400" b="0" strike="noStrike" spc="-1" dirty="0">
                          <a:solidFill>
                            <a:schemeClr val="dk1"/>
                          </a:solidFill>
                          <a:latin typeface="Arial"/>
                        </a:rPr>
                        <a:t>1</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tabLst>
                          <a:tab pos="0" algn="l"/>
                        </a:tabLst>
                      </a:pPr>
                      <a:r>
                        <a:rPr lang="en-US" sz="1400" dirty="0" smtClean="0"/>
                        <a:t>On design of multi-cell tubes under axial and oblique impact loads</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Investigate the crashworthiness of multi-cell tubes with different cell numbers under axial and oblique loads to determine optimal configurations for energy absorption (EA) and peak force (</a:t>
                      </a:r>
                      <a:r>
                        <a:rPr lang="en-US" sz="1400" b="0" strike="noStrike" spc="-1" dirty="0" err="1" smtClean="0">
                          <a:solidFill>
                            <a:srgbClr val="000000"/>
                          </a:solidFill>
                          <a:latin typeface="+mn-lt"/>
                        </a:rPr>
                        <a:t>Fmax</a:t>
                      </a:r>
                      <a:r>
                        <a:rPr lang="en-US" sz="1400" b="0" strike="noStrike" spc="-1" dirty="0" smtClean="0">
                          <a:solidFill>
                            <a:srgbClr val="000000"/>
                          </a:solidFill>
                          <a:latin typeface="+mn-lt"/>
                        </a:rPr>
                        <a:t>).</a:t>
                      </a:r>
                    </a:p>
                    <a:p>
                      <a:pPr marL="285750" indent="-285750" algn="just">
                        <a:lnSpc>
                          <a:spcPct val="100000"/>
                        </a:lnSpc>
                        <a:buFont typeface="Arial" panose="020B0604020202020204" pitchFamily="34" charset="0"/>
                        <a:buChar char="•"/>
                        <a:tabLst>
                          <a:tab pos="0" algn="l"/>
                        </a:tabLst>
                      </a:pPr>
                      <a:r>
                        <a:rPr lang="en-IN" sz="1400" b="0" strike="noStrike" spc="-1" dirty="0" smtClean="0">
                          <a:solidFill>
                            <a:srgbClr val="000000"/>
                          </a:solidFill>
                          <a:latin typeface="+mn-lt"/>
                        </a:rPr>
                        <a:t>Increasing cell number enhances EA but introduces higher </a:t>
                      </a:r>
                      <a:r>
                        <a:rPr lang="en-IN" sz="1400" b="0" strike="noStrike" spc="-1" dirty="0" err="1" smtClean="0">
                          <a:solidFill>
                            <a:srgbClr val="000000"/>
                          </a:solidFill>
                          <a:latin typeface="+mn-lt"/>
                        </a:rPr>
                        <a:t>Fmax</a:t>
                      </a:r>
                      <a:r>
                        <a:rPr lang="en-IN" sz="1400" b="0" strike="noStrike" spc="-1" dirty="0" smtClean="0">
                          <a:solidFill>
                            <a:srgbClr val="000000"/>
                          </a:solidFill>
                          <a:latin typeface="+mn-lt"/>
                        </a:rPr>
                        <a:t>. MLC optimization ensures robust designs across various loading conditions, providing better energy absorption under combined axial and oblique impacts.</a:t>
                      </a:r>
                    </a:p>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Complex Proportional Assessment (COPRAS): Used for multi-criteria decision-making based on load angle variations.</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xmlns="" val="10001"/>
                  </a:ext>
                </a:extLst>
              </a:tr>
              <a:tr h="2579299">
                <a:tc>
                  <a:txBody>
                    <a:bodyPr/>
                    <a:lstStyle/>
                    <a:p>
                      <a:pPr>
                        <a:lnSpc>
                          <a:spcPct val="100000"/>
                        </a:lnSpc>
                      </a:pPr>
                      <a:r>
                        <a:rPr lang="en-US" sz="1400" b="0" strike="noStrike" spc="-1" dirty="0">
                          <a:solidFill>
                            <a:schemeClr val="dk1"/>
                          </a:solidFill>
                          <a:latin typeface="Arial"/>
                        </a:rPr>
                        <a:t>2</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85680">
                        <a:lnSpc>
                          <a:spcPct val="107000"/>
                        </a:lnSpc>
                        <a:spcBef>
                          <a:spcPts val="805"/>
                        </a:spcBef>
                      </a:pPr>
                      <a:r>
                        <a:rPr lang="en-US" sz="1400" dirty="0" smtClean="0"/>
                        <a:t>Parametric analysis and multi objective optimization for functionally graded foam-filled thin-wall tube under lateral impact</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Objective: Investigate the bending behavior and crashworthiness of functionally graded foam (FGF)-filled thin-walled tubes under lateral impact, compared to traditional uniform foam (UF).</a:t>
                      </a:r>
                    </a:p>
                    <a:p>
                      <a:pPr marL="285750" indent="-285750" algn="just">
                        <a:lnSpc>
                          <a:spcPct val="100000"/>
                        </a:lnSpc>
                        <a:buFont typeface="Arial" panose="020B0604020202020204" pitchFamily="34" charset="0"/>
                        <a:buChar char="•"/>
                        <a:tabLst>
                          <a:tab pos="0" algn="l"/>
                        </a:tabLst>
                      </a:pPr>
                      <a:r>
                        <a:rPr lang="en-IN" sz="1400" b="0" strike="noStrike" spc="-1" dirty="0" smtClean="0">
                          <a:solidFill>
                            <a:srgbClr val="000000"/>
                          </a:solidFill>
                          <a:latin typeface="+mn-lt"/>
                        </a:rPr>
                        <a:t>Parametric Study Results: FGF tubes absorb more energy but generate higher peak forces than UF tubes.</a:t>
                      </a:r>
                    </a:p>
                    <a:p>
                      <a:pPr marL="285750" indent="-285750" algn="just">
                        <a:lnSpc>
                          <a:spcPct val="100000"/>
                        </a:lnSpc>
                        <a:buFont typeface="Arial" panose="020B0604020202020204" pitchFamily="34" charset="0"/>
                        <a:buChar char="•"/>
                        <a:tabLst>
                          <a:tab pos="0" algn="l"/>
                        </a:tabLst>
                      </a:pPr>
                      <a:r>
                        <a:rPr lang="en-IN" sz="1400" b="0" strike="noStrike" spc="-1" dirty="0" smtClean="0">
                          <a:solidFill>
                            <a:srgbClr val="000000"/>
                          </a:solidFill>
                          <a:latin typeface="+mn-lt"/>
                        </a:rPr>
                        <a:t>Key parameters influencing performance include: Grading exponent (m) for foam density. Density range (</a:t>
                      </a:r>
                      <a:r>
                        <a:rPr lang="el-GR" sz="1400" b="0" strike="noStrike" spc="-1" dirty="0" smtClean="0">
                          <a:solidFill>
                            <a:srgbClr val="000000"/>
                          </a:solidFill>
                          <a:latin typeface="+mn-lt"/>
                        </a:rPr>
                        <a:t>Δρ) </a:t>
                      </a:r>
                      <a:r>
                        <a:rPr lang="en-IN" sz="1400" b="0" strike="noStrike" spc="-1" dirty="0" smtClean="0">
                          <a:solidFill>
                            <a:srgbClr val="000000"/>
                          </a:solidFill>
                          <a:latin typeface="+mn-lt"/>
                        </a:rPr>
                        <a:t>across the foam layers. Wall thickness (t) and yield stress (</a:t>
                      </a:r>
                      <a:r>
                        <a:rPr lang="el-GR" sz="1400" b="0" strike="noStrike" spc="-1" dirty="0" smtClean="0">
                          <a:solidFill>
                            <a:srgbClr val="000000"/>
                          </a:solidFill>
                          <a:latin typeface="+mn-lt"/>
                        </a:rPr>
                        <a:t>σ</a:t>
                      </a:r>
                      <a:r>
                        <a:rPr lang="en-IN" sz="1400" b="0" strike="noStrike" spc="-1" dirty="0" smtClean="0">
                          <a:solidFill>
                            <a:srgbClr val="000000"/>
                          </a:solidFill>
                          <a:latin typeface="+mn-lt"/>
                        </a:rPr>
                        <a:t>y) of the tube material. </a:t>
                      </a:r>
                    </a:p>
                    <a:p>
                      <a:pPr marL="285750" indent="-285750" algn="just">
                        <a:lnSpc>
                          <a:spcPct val="100000"/>
                        </a:lnSpc>
                        <a:buFont typeface="Arial" panose="020B0604020202020204" pitchFamily="34" charset="0"/>
                        <a:buChar char="•"/>
                        <a:tabLst>
                          <a:tab pos="0" algn="l"/>
                        </a:tabLst>
                      </a:pPr>
                      <a:r>
                        <a:rPr lang="en-IN" sz="1400" b="0" strike="noStrike" spc="-1" dirty="0" smtClean="0">
                          <a:solidFill>
                            <a:srgbClr val="000000"/>
                          </a:solidFill>
                          <a:latin typeface="+mn-lt"/>
                        </a:rPr>
                        <a:t>Optimization Approach: Multi-objective particle swarm optimization (MOPSO) combined with </a:t>
                      </a:r>
                      <a:r>
                        <a:rPr lang="en-IN" sz="1400" b="0" strike="noStrike" spc="-1" dirty="0" err="1" smtClean="0">
                          <a:solidFill>
                            <a:srgbClr val="000000"/>
                          </a:solidFill>
                          <a:latin typeface="+mn-lt"/>
                        </a:rPr>
                        <a:t>Kriging</a:t>
                      </a:r>
                      <a:r>
                        <a:rPr lang="en-IN" sz="1400" b="0" strike="noStrike" spc="-1" dirty="0" smtClean="0">
                          <a:solidFill>
                            <a:srgbClr val="000000"/>
                          </a:solidFill>
                          <a:latin typeface="+mn-lt"/>
                        </a:rPr>
                        <a:t> models to maximize SEA and minimize </a:t>
                      </a:r>
                      <a:r>
                        <a:rPr lang="en-IN" sz="1400" b="0" strike="noStrike" spc="-1" dirty="0" err="1" smtClean="0">
                          <a:solidFill>
                            <a:srgbClr val="000000"/>
                          </a:solidFill>
                          <a:latin typeface="+mn-lt"/>
                        </a:rPr>
                        <a:t>Fmax</a:t>
                      </a:r>
                      <a:r>
                        <a:rPr lang="en-IN" sz="1400" b="0" strike="noStrike" spc="-1" dirty="0" smtClean="0">
                          <a:solidFill>
                            <a:srgbClr val="000000"/>
                          </a:solidFill>
                          <a:latin typeface="+mn-lt"/>
                        </a:rPr>
                        <a:t>. Pareto front analysis used to identify optimal solutions balancing SEA.</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xmlns="" val="10002"/>
                  </a:ext>
                </a:extLst>
              </a:tr>
            </a:tbl>
          </a:graphicData>
        </a:graphic>
      </p:graphicFrame>
      <p:sp>
        <p:nvSpPr>
          <p:cNvPr id="4" name="PlaceHolder 3"/>
          <p:cNvSpPr>
            <a:spLocks noGrp="1"/>
          </p:cNvSpPr>
          <p:nvPr>
            <p:ph type="sldNum" idx="2"/>
          </p:nvPr>
        </p:nvSpPr>
        <p:spPr/>
        <p:txBody>
          <a:bodyPr/>
          <a:lstStyle/>
          <a:p>
            <a:fld id="{10FC2A6C-5AEA-4CA2-B0E6-552C65B99FC5}" type="slidenum">
              <a:t>10</a:t>
            </a:fld>
            <a:endParaRPr/>
          </a:p>
        </p:txBody>
      </p:sp>
    </p:spTree>
    <p:extLst>
      <p:ext uri="{BB962C8B-B14F-4D97-AF65-F5344CB8AC3E}">
        <p14:creationId xmlns:p14="http://schemas.microsoft.com/office/powerpoint/2010/main" val="2381817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p:cNvSpPr>
          <p:nvPr>
            <p:ph type="sldNum" idx="21"/>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964559AD-7BD6-4F94-9CD3-F35D36716C55}" type="slidenum">
              <a:rPr lang="en-US" sz="1200" b="1" strike="noStrike" spc="-1">
                <a:solidFill>
                  <a:srgbClr val="7030A0"/>
                </a:solidFill>
                <a:latin typeface="Calibri"/>
                <a:ea typeface="Calibri"/>
              </a:rPr>
              <a:t>11</a:t>
            </a:fld>
            <a:endParaRPr lang="en-IN" sz="1200" b="0" strike="noStrike" spc="-1">
              <a:solidFill>
                <a:srgbClr val="000000"/>
              </a:solidFill>
              <a:latin typeface="Times New Roman"/>
            </a:endParaRPr>
          </a:p>
        </p:txBody>
      </p:sp>
      <p:sp>
        <p:nvSpPr>
          <p:cNvPr id="277" name="Google Shape;140;p19"/>
          <p:cNvSpPr/>
          <p:nvPr/>
        </p:nvSpPr>
        <p:spPr>
          <a:xfrm>
            <a:off x="9360" y="228600"/>
            <a:ext cx="8534160" cy="94428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a:lnSpc>
                <a:spcPct val="100000"/>
              </a:lnSpc>
              <a:tabLst>
                <a:tab pos="0" algn="l"/>
              </a:tabLst>
            </a:pPr>
            <a:r>
              <a:rPr lang="en-US" sz="4000" b="1" strike="noStrike" spc="-1">
                <a:solidFill>
                  <a:srgbClr val="002060"/>
                </a:solidFill>
                <a:latin typeface="Arial"/>
                <a:ea typeface="Arial"/>
              </a:rPr>
              <a:t>Problem Definition</a:t>
            </a:r>
            <a:endParaRPr lang="en-IN" sz="4000" b="0" strike="noStrike" spc="-1">
              <a:solidFill>
                <a:srgbClr val="000000"/>
              </a:solidFill>
              <a:latin typeface="Arial"/>
            </a:endParaRPr>
          </a:p>
        </p:txBody>
      </p:sp>
      <p:sp>
        <p:nvSpPr>
          <p:cNvPr id="2" name="TextBox 1">
            <a:extLst>
              <a:ext uri="{FF2B5EF4-FFF2-40B4-BE49-F238E27FC236}">
                <a16:creationId xmlns:a16="http://schemas.microsoft.com/office/drawing/2014/main" xmlns="" id="{75ABC75E-50F8-A001-71C1-F8655DEA7888}"/>
              </a:ext>
            </a:extLst>
          </p:cNvPr>
          <p:cNvSpPr txBox="1"/>
          <p:nvPr/>
        </p:nvSpPr>
        <p:spPr>
          <a:xfrm>
            <a:off x="9360" y="1594661"/>
            <a:ext cx="12192000" cy="5170646"/>
          </a:xfrm>
          <a:prstGeom prst="rect">
            <a:avLst/>
          </a:prstGeom>
          <a:noFill/>
        </p:spPr>
        <p:txBody>
          <a:bodyPr wrap="square" rtlCol="0">
            <a:spAutoFit/>
          </a:bodyPr>
          <a:lstStyle/>
          <a:p>
            <a:pPr fontAlgn="base"/>
            <a:r>
              <a:rPr lang="en-US" sz="2200" dirty="0"/>
              <a:t>In automotive engineering, thin-walled structures have been extensively used because of their exceptional performance in energy absorption and their light weight which is responsible for absorbing approximately 50% of the kinetic energy of the vehicle during a full frontal collision</a:t>
            </a:r>
            <a:r>
              <a:rPr lang="en-US" sz="2200" dirty="0" smtClean="0"/>
              <a:t>.</a:t>
            </a:r>
          </a:p>
          <a:p>
            <a:pPr fontAlgn="base"/>
            <a:r>
              <a:rPr lang="en-US" sz="2200" dirty="0"/>
              <a:t> </a:t>
            </a:r>
          </a:p>
          <a:p>
            <a:pPr fontAlgn="base"/>
            <a:r>
              <a:rPr lang="en-US" sz="2200" dirty="0"/>
              <a:t>Various Research Methodologies, Theoretical and Analytical Models, and Research gaps had been successfully studied. As suggested the LS-DYNA numerical models will be simulated to get results, which will be compared against the Source Research paper for validation. </a:t>
            </a:r>
            <a:endParaRPr lang="en-US" sz="2200" dirty="0"/>
          </a:p>
          <a:p>
            <a:pPr fontAlgn="base"/>
            <a:endParaRPr lang="en-US" sz="2200" dirty="0" smtClean="0"/>
          </a:p>
          <a:p>
            <a:pPr fontAlgn="base"/>
            <a:r>
              <a:rPr lang="en-US" sz="2200" dirty="0" smtClean="0"/>
              <a:t>Further </a:t>
            </a:r>
            <a:r>
              <a:rPr lang="en-US" sz="2200" dirty="0"/>
              <a:t>our Research could be carried out, extended to - </a:t>
            </a:r>
          </a:p>
          <a:p>
            <a:pPr fontAlgn="base"/>
            <a:r>
              <a:rPr lang="en-US" sz="2200" dirty="0" err="1"/>
              <a:t>i</a:t>
            </a:r>
            <a:r>
              <a:rPr lang="en-US" sz="2200" dirty="0"/>
              <a:t>)   Crushing Analysis with Simple walls without Lattice Structure </a:t>
            </a:r>
          </a:p>
          <a:p>
            <a:pPr fontAlgn="base"/>
            <a:r>
              <a:rPr lang="en-US" sz="2200" dirty="0"/>
              <a:t>ii) </a:t>
            </a:r>
            <a:r>
              <a:rPr lang="en-US" sz="2200" dirty="0" smtClean="0"/>
              <a:t> Crushing Analysis with Walls with Lattice Structure (Hexagonal) </a:t>
            </a:r>
          </a:p>
          <a:p>
            <a:pPr fontAlgn="base"/>
            <a:r>
              <a:rPr lang="en-US" sz="2200" dirty="0" smtClean="0"/>
              <a:t>iii) Crushing Analysis with Walls reinforced with PU Foam  </a:t>
            </a:r>
          </a:p>
          <a:p>
            <a:pPr fontAlgn="base"/>
            <a:r>
              <a:rPr lang="en-US" sz="2200" dirty="0" smtClean="0"/>
              <a:t>These results would then be further processed to refine and optimize the structure and increase efficiency. </a:t>
            </a:r>
            <a:br>
              <a:rPr lang="en-US" sz="2200" dirty="0" smtClean="0"/>
            </a:br>
            <a:endParaRPr lang="en-IN"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310680" y="426960"/>
            <a:ext cx="1127124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dirty="0">
                <a:solidFill>
                  <a:schemeClr val="dk1"/>
                </a:solidFill>
                <a:latin typeface="Arial"/>
                <a:ea typeface="Arial"/>
              </a:rPr>
              <a:t>CAD MODEL </a:t>
            </a:r>
            <a:r>
              <a:rPr lang="en-US" sz="4000" b="1" strike="noStrike" spc="-1" dirty="0" smtClean="0">
                <a:solidFill>
                  <a:schemeClr val="dk1"/>
                </a:solidFill>
                <a:latin typeface="Arial"/>
                <a:ea typeface="Arial"/>
              </a:rPr>
              <a:t>DESIGN</a:t>
            </a:r>
            <a:endParaRPr lang="en-US" sz="4000" b="0" strike="noStrike" spc="-1" dirty="0">
              <a:solidFill>
                <a:srgbClr val="000000"/>
              </a:solidFill>
              <a:latin typeface="Arial"/>
            </a:endParaRPr>
          </a:p>
        </p:txBody>
      </p:sp>
      <p:pic>
        <p:nvPicPr>
          <p:cNvPr id="2" name="Content Placeholder 1"/>
          <p:cNvPicPr>
            <a:picLocks noGrp="1" noChangeAspect="1"/>
          </p:cNvPicPr>
          <p:nvPr>
            <p:ph/>
          </p:nvPr>
        </p:nvPicPr>
        <p:blipFill>
          <a:blip r:embed="rId3"/>
          <a:stretch>
            <a:fillRect/>
          </a:stretch>
        </p:blipFill>
        <p:spPr>
          <a:xfrm>
            <a:off x="3827338" y="1600200"/>
            <a:ext cx="4537323" cy="4800600"/>
          </a:xfrm>
          <a:prstGeom prst="rect">
            <a:avLst/>
          </a:prstGeom>
        </p:spPr>
      </p:pic>
      <p:sp>
        <p:nvSpPr>
          <p:cNvPr id="287" name="PlaceHolder 3"/>
          <p:cNvSpPr>
            <a:spLocks noGrp="1"/>
          </p:cNvSpPr>
          <p:nvPr>
            <p:ph type="sldNum" idx="24"/>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129FCBF0-A715-4B0E-BE1D-8682F6273664}" type="slidenum">
              <a:rPr lang="en-US" sz="1200" b="1" strike="noStrike" spc="-1">
                <a:solidFill>
                  <a:srgbClr val="7030A0"/>
                </a:solidFill>
                <a:latin typeface="Calibri"/>
                <a:ea typeface="Calibri"/>
              </a:rPr>
              <a:t>12</a:t>
            </a:fld>
            <a:endParaRPr lang="en-IN" sz="1200" b="0" strike="noStrike" spc="-1">
              <a:solidFill>
                <a:srgbClr val="000000"/>
              </a:solid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426960"/>
            <a:ext cx="1097244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a:solidFill>
                  <a:schemeClr val="dk1"/>
                </a:solidFill>
                <a:latin typeface="Arial"/>
                <a:ea typeface="Arial"/>
              </a:rPr>
              <a:t>CAD MODEL DESIGN</a:t>
            </a:r>
            <a:endParaRPr lang="en-US" sz="4000" b="0" strike="noStrike" spc="-1">
              <a:solidFill>
                <a:srgbClr val="000000"/>
              </a:solidFill>
              <a:latin typeface="Arial"/>
            </a:endParaRPr>
          </a:p>
        </p:txBody>
      </p:sp>
      <p:sp>
        <p:nvSpPr>
          <p:cNvPr id="291" name="PlaceHolder 3"/>
          <p:cNvSpPr>
            <a:spLocks noGrp="1"/>
          </p:cNvSpPr>
          <p:nvPr>
            <p:ph type="sldNum" idx="25"/>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38552F60-D286-4DBA-890D-FF86C6936F15}" type="slidenum">
              <a:rPr lang="en-US" sz="1200" b="1" strike="noStrike" spc="-1">
                <a:solidFill>
                  <a:srgbClr val="7030A0"/>
                </a:solidFill>
                <a:latin typeface="Calibri"/>
                <a:ea typeface="Calibri"/>
              </a:rPr>
              <a:t>13</a:t>
            </a:fld>
            <a:endParaRPr lang="en-IN" sz="1200" b="0" strike="noStrike" spc="-1">
              <a:solidFill>
                <a:srgbClr val="000000"/>
              </a:solidFill>
              <a:latin typeface="Times New Roman"/>
            </a:endParaRPr>
          </a:p>
        </p:txBody>
      </p:sp>
      <p:sp>
        <p:nvSpPr>
          <p:cNvPr id="3" name="Rectangle 2"/>
          <p:cNvSpPr/>
          <p:nvPr/>
        </p:nvSpPr>
        <p:spPr>
          <a:xfrm>
            <a:off x="172528" y="1557334"/>
            <a:ext cx="11956212" cy="4777205"/>
          </a:xfrm>
          <a:prstGeom prst="rect">
            <a:avLst/>
          </a:prstGeom>
        </p:spPr>
        <p:txBody>
          <a:bodyPr wrap="square">
            <a:spAutoFit/>
          </a:bodyPr>
          <a:lstStyle/>
          <a:p>
            <a:pPr marL="375920" indent="-285750">
              <a:lnSpc>
                <a:spcPct val="107000"/>
              </a:lnSpc>
              <a:spcAft>
                <a:spcPts val="800"/>
              </a:spcAft>
              <a:buFont typeface="Wingdings" panose="05000000000000000000" pitchFamily="2" charset="2"/>
              <a:buChar char="Ø"/>
            </a:pPr>
            <a:r>
              <a:rPr lang="en-US" b="1" dirty="0" smtClean="0"/>
              <a:t>Geometric Details</a:t>
            </a:r>
          </a:p>
          <a:p>
            <a:pPr marL="375920" indent="-285750">
              <a:lnSpc>
                <a:spcPct val="107000"/>
              </a:lnSpc>
              <a:spcAft>
                <a:spcPts val="800"/>
              </a:spcAft>
              <a:buFont typeface="Arial" panose="020B0604020202020204" pitchFamily="34" charset="0"/>
              <a:buChar char="•"/>
            </a:pPr>
            <a:r>
              <a:rPr lang="en-US" b="1" dirty="0" smtClean="0"/>
              <a:t>Length = 200 mm</a:t>
            </a:r>
          </a:p>
          <a:p>
            <a:pPr marL="375920" indent="-285750">
              <a:lnSpc>
                <a:spcPct val="107000"/>
              </a:lnSpc>
              <a:spcAft>
                <a:spcPts val="800"/>
              </a:spcAft>
              <a:buFont typeface="Arial" panose="020B0604020202020204" pitchFamily="34" charset="0"/>
              <a:buChar char="•"/>
            </a:pPr>
            <a:r>
              <a:rPr lang="en-US" b="1" dirty="0" smtClean="0"/>
              <a:t>Edge Side = 75mm</a:t>
            </a:r>
          </a:p>
          <a:p>
            <a:pPr marL="375920" indent="-285750">
              <a:lnSpc>
                <a:spcPct val="107000"/>
              </a:lnSpc>
              <a:spcAft>
                <a:spcPts val="800"/>
              </a:spcAft>
              <a:buFont typeface="Arial" panose="020B0604020202020204" pitchFamily="34" charset="0"/>
              <a:buChar char="•"/>
            </a:pPr>
            <a:r>
              <a:rPr lang="en-US" b="1" dirty="0" smtClean="0"/>
              <a:t>No internal ribs (basic design)</a:t>
            </a:r>
          </a:p>
          <a:p>
            <a:pPr marL="375920" indent="-285750">
              <a:lnSpc>
                <a:spcPct val="107000"/>
              </a:lnSpc>
              <a:spcAft>
                <a:spcPts val="800"/>
              </a:spcAft>
              <a:buFont typeface="Arial" panose="020B0604020202020204" pitchFamily="34" charset="0"/>
              <a:buChar char="•"/>
            </a:pPr>
            <a:r>
              <a:rPr lang="en-US" b="1" dirty="0" smtClean="0"/>
              <a:t>No of elements along the edge = 50 elements (volumes)</a:t>
            </a:r>
          </a:p>
          <a:p>
            <a:pPr marL="375920" indent="-285750">
              <a:lnSpc>
                <a:spcPct val="107000"/>
              </a:lnSpc>
              <a:spcAft>
                <a:spcPts val="800"/>
              </a:spcAft>
              <a:buFont typeface="Arial" panose="020B0604020202020204" pitchFamily="34" charset="0"/>
              <a:buChar char="•"/>
            </a:pPr>
            <a:r>
              <a:rPr lang="en-US" b="1" dirty="0" smtClean="0"/>
              <a:t>Ram size (independent to analysis)  </a:t>
            </a:r>
          </a:p>
          <a:p>
            <a:pPr marL="375920" indent="-285750">
              <a:lnSpc>
                <a:spcPct val="107000"/>
              </a:lnSpc>
              <a:spcAft>
                <a:spcPts val="800"/>
              </a:spcAft>
              <a:buFont typeface="Arial" panose="020B0604020202020204" pitchFamily="34" charset="0"/>
              <a:buChar char="•"/>
            </a:pPr>
            <a:r>
              <a:rPr lang="en-US" b="1" dirty="0" smtClean="0"/>
              <a:t>Ram </a:t>
            </a:r>
            <a:r>
              <a:rPr lang="en-US" b="1" dirty="0" err="1" smtClean="0"/>
              <a:t>weigth</a:t>
            </a:r>
            <a:r>
              <a:rPr lang="en-US" b="1" dirty="0" smtClean="0"/>
              <a:t> = 263 kg</a:t>
            </a:r>
          </a:p>
          <a:p>
            <a:pPr marL="375920" indent="-285750">
              <a:lnSpc>
                <a:spcPct val="107000"/>
              </a:lnSpc>
              <a:spcAft>
                <a:spcPts val="800"/>
              </a:spcAft>
              <a:buFont typeface="Arial" panose="020B0604020202020204" pitchFamily="34" charset="0"/>
              <a:buChar char="•"/>
            </a:pPr>
            <a:r>
              <a:rPr lang="en-US" b="1" dirty="0" smtClean="0"/>
              <a:t>Ram initial velocity = 10m/s</a:t>
            </a:r>
          </a:p>
          <a:p>
            <a:pPr marL="375920" indent="-285750">
              <a:lnSpc>
                <a:spcPct val="107000"/>
              </a:lnSpc>
              <a:spcAft>
                <a:spcPts val="800"/>
              </a:spcAft>
              <a:buFont typeface="Arial" panose="020B0604020202020204" pitchFamily="34" charset="0"/>
              <a:buChar char="•"/>
            </a:pPr>
            <a:r>
              <a:rPr lang="en-US" b="1" dirty="0" smtClean="0"/>
              <a:t>The triggers are places at a central distance from the distal end of the tube.</a:t>
            </a:r>
          </a:p>
          <a:p>
            <a:pPr marL="375920" indent="-285750">
              <a:lnSpc>
                <a:spcPct val="107000"/>
              </a:lnSpc>
              <a:spcAft>
                <a:spcPts val="800"/>
              </a:spcAft>
              <a:buFont typeface="Arial" panose="020B0604020202020204" pitchFamily="34" charset="0"/>
              <a:buChar char="•"/>
            </a:pPr>
            <a:r>
              <a:rPr lang="en-US" b="1" dirty="0" smtClean="0"/>
              <a:t>The triggers are approximately half the wavelength of one fold.</a:t>
            </a:r>
          </a:p>
          <a:p>
            <a:pPr marL="375920" indent="-285750">
              <a:lnSpc>
                <a:spcPct val="107000"/>
              </a:lnSpc>
              <a:spcAft>
                <a:spcPts val="800"/>
              </a:spcAft>
              <a:buFont typeface="Arial" panose="020B0604020202020204" pitchFamily="34" charset="0"/>
              <a:buChar char="•"/>
            </a:pPr>
            <a:r>
              <a:rPr lang="en-US" b="1" dirty="0" smtClean="0"/>
              <a:t>The depth of the triggers are set at 0.2mm.</a:t>
            </a:r>
          </a:p>
          <a:p>
            <a:pPr marL="375920" indent="-285750">
              <a:lnSpc>
                <a:spcPct val="107000"/>
              </a:lnSpc>
              <a:spcAft>
                <a:spcPts val="800"/>
              </a:spcAft>
              <a:buFont typeface="Arial" panose="020B0604020202020204" pitchFamily="34" charset="0"/>
              <a:buChar char="•"/>
            </a:pPr>
            <a:r>
              <a:rPr lang="en-US" b="1" dirty="0" smtClean="0"/>
              <a:t>Grid </a:t>
            </a:r>
            <a:r>
              <a:rPr lang="en-US" b="1" dirty="0"/>
              <a:t>I</a:t>
            </a:r>
            <a:r>
              <a:rPr lang="en-US" b="1" dirty="0" smtClean="0"/>
              <a:t>ndependence Test (GIT) is successfully performed. </a:t>
            </a:r>
            <a:endParaRPr lang="en-IN"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86264" y="400572"/>
            <a:ext cx="1097244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dirty="0" smtClean="0">
                <a:solidFill>
                  <a:schemeClr val="dk1"/>
                </a:solidFill>
                <a:latin typeface="Arial"/>
                <a:ea typeface="Arial"/>
              </a:rPr>
              <a:t>Concept and Objective</a:t>
            </a:r>
            <a:endParaRPr lang="en-US" sz="4000" b="0" strike="noStrike" spc="-1" dirty="0">
              <a:solidFill>
                <a:srgbClr val="000000"/>
              </a:solidFill>
              <a:latin typeface="Arial"/>
            </a:endParaRPr>
          </a:p>
        </p:txBody>
      </p:sp>
      <p:sp>
        <p:nvSpPr>
          <p:cNvPr id="299" name="PlaceHolder 3"/>
          <p:cNvSpPr>
            <a:spLocks noGrp="1"/>
          </p:cNvSpPr>
          <p:nvPr>
            <p:ph type="sldNum" idx="27"/>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54E1BFB1-A9B0-47CF-97BC-C87D528B4266}" type="slidenum">
              <a:rPr lang="en-US" sz="1200" b="1" strike="noStrike" spc="-1">
                <a:solidFill>
                  <a:srgbClr val="7030A0"/>
                </a:solidFill>
                <a:latin typeface="Calibri"/>
                <a:ea typeface="Calibri"/>
              </a:rPr>
              <a:t>14</a:t>
            </a:fld>
            <a:endParaRPr lang="en-IN" sz="1200" b="0" strike="noStrike" spc="-1">
              <a:solidFill>
                <a:srgbClr val="000000"/>
              </a:solidFill>
              <a:latin typeface="Times New Roman"/>
            </a:endParaRPr>
          </a:p>
        </p:txBody>
      </p:sp>
      <p:sp>
        <p:nvSpPr>
          <p:cNvPr id="2" name="TextBox 1">
            <a:extLst>
              <a:ext uri="{FF2B5EF4-FFF2-40B4-BE49-F238E27FC236}">
                <a16:creationId xmlns:a16="http://schemas.microsoft.com/office/drawing/2014/main" xmlns="" id="{7C03C8B2-B9B5-77D1-4E80-AF47264BC923}"/>
              </a:ext>
            </a:extLst>
          </p:cNvPr>
          <p:cNvSpPr txBox="1"/>
          <p:nvPr/>
        </p:nvSpPr>
        <p:spPr>
          <a:xfrm>
            <a:off x="86264" y="1518249"/>
            <a:ext cx="11800696"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The </a:t>
            </a:r>
            <a:r>
              <a:rPr lang="en-US" dirty="0"/>
              <a:t>paper titled “Dynamic Crashing Behavior of New </a:t>
            </a:r>
            <a:r>
              <a:rPr lang="en-US" dirty="0" err="1"/>
              <a:t>Extrudable</a:t>
            </a:r>
            <a:r>
              <a:rPr lang="en-US" dirty="0"/>
              <a:t> Multi-Cell Tubes with Functionally Graded Thickness” investigates the crashworthiness of multi-cell tubes with a functionally graded thickness (FGT), which differs from traditional uniform thickness (UT) tubes. The concept of FGT is explored to improve energy absorption during impacts by varying the thickness across different regions of the tube. This study highlights the manufacturing advantages of such tubes via extrusion processes and investigates their crash performance under dynamic impact</a:t>
            </a:r>
            <a:r>
              <a:rPr lang="en-US" dirty="0" smtClean="0"/>
              <a:t>.</a:t>
            </a:r>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The </a:t>
            </a:r>
            <a:r>
              <a:rPr lang="en-US" dirty="0"/>
              <a:t>objective of the study is to:	</a:t>
            </a:r>
            <a:endParaRPr lang="en-US" dirty="0" smtClean="0"/>
          </a:p>
          <a:p>
            <a:pPr marL="285750" indent="-285750">
              <a:buFont typeface="Arial" panose="020B0604020202020204" pitchFamily="34" charset="0"/>
              <a:buChar char="•"/>
            </a:pPr>
            <a:r>
              <a:rPr lang="en-US" dirty="0" smtClean="0"/>
              <a:t>Analyze </a:t>
            </a:r>
            <a:r>
              <a:rPr lang="en-US" dirty="0"/>
              <a:t>the crashworthiness of multi-cell tubes with FGT, fabricated through extrusion.	</a:t>
            </a:r>
            <a:endParaRPr lang="en-US" dirty="0" smtClean="0"/>
          </a:p>
          <a:p>
            <a:pPr marL="285750" indent="-285750">
              <a:buFont typeface="Arial" panose="020B0604020202020204" pitchFamily="34" charset="0"/>
              <a:buChar char="•"/>
            </a:pPr>
            <a:r>
              <a:rPr lang="en-US" dirty="0" smtClean="0"/>
              <a:t>Compare </a:t>
            </a:r>
            <a:r>
              <a:rPr lang="en-US" dirty="0"/>
              <a:t>the crash performance between FGT and traditional UT multi-cell tubes in terms of specific energy absorption (SEA), maximum impact force (</a:t>
            </a:r>
            <a:r>
              <a:rPr lang="en-US" dirty="0" err="1"/>
              <a:t>Fmax</a:t>
            </a:r>
            <a:r>
              <a:rPr lang="en-US" dirty="0"/>
              <a:t>), and crash force efficiency (CFE).	</a:t>
            </a:r>
            <a:endParaRPr lang="en-US" dirty="0" smtClean="0"/>
          </a:p>
          <a:p>
            <a:pPr marL="285750" indent="-285750">
              <a:buFont typeface="Arial" panose="020B0604020202020204" pitchFamily="34" charset="0"/>
              <a:buChar char="•"/>
            </a:pPr>
            <a:r>
              <a:rPr lang="en-US" dirty="0" smtClean="0"/>
              <a:t>Use </a:t>
            </a:r>
            <a:r>
              <a:rPr lang="en-US" dirty="0"/>
              <a:t>finite element modeling (FE) via LS-DYNA to simulate dynamic impact loading and validate </a:t>
            </a:r>
            <a:r>
              <a:rPr lang="en-US" dirty="0" smtClean="0"/>
              <a:t>with experimental </a:t>
            </a:r>
            <a:r>
              <a:rPr lang="en-US" dirty="0"/>
              <a:t>data.	</a:t>
            </a:r>
            <a:endParaRPr lang="en-US" dirty="0" smtClean="0"/>
          </a:p>
          <a:p>
            <a:pPr marL="285750" indent="-285750">
              <a:buFont typeface="Arial" panose="020B0604020202020204" pitchFamily="34" charset="0"/>
              <a:buChar char="•"/>
            </a:pPr>
            <a:r>
              <a:rPr lang="en-US" dirty="0" smtClean="0"/>
              <a:t>Perform </a:t>
            </a:r>
            <a:r>
              <a:rPr lang="en-US" dirty="0" err="1" smtClean="0"/>
              <a:t>multio</a:t>
            </a:r>
            <a:r>
              <a:rPr lang="en-US" dirty="0" smtClean="0"/>
              <a:t> </a:t>
            </a:r>
            <a:r>
              <a:rPr lang="en-US" dirty="0" err="1" smtClean="0"/>
              <a:t>bjective</a:t>
            </a:r>
            <a:r>
              <a:rPr lang="en-US" dirty="0" smtClean="0"/>
              <a:t> </a:t>
            </a:r>
            <a:r>
              <a:rPr lang="en-US" dirty="0"/>
              <a:t>optimizations using particle swarm optimization (MOPSO) to simultaneously enhance energy absorption and reduce impact forces, with an emphasis on improving both SEA and </a:t>
            </a:r>
            <a:r>
              <a:rPr lang="en-US" dirty="0" err="1"/>
              <a:t>Fmax.The</a:t>
            </a:r>
            <a:r>
              <a:rPr lang="en-US" dirty="0"/>
              <a:t> study concludes that FGT multi-cell tubes outperform UT tubes in terms of crashworthiness, offering better energy absorption capabilities while maintaining similar peak impact forces ￼.</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224288" y="655606"/>
            <a:ext cx="2234241" cy="320473"/>
          </a:xfrm>
          <a:prstGeom prst="rect">
            <a:avLst/>
          </a:prstGeom>
          <a:noFill/>
          <a:ln w="0">
            <a:noFill/>
          </a:ln>
        </p:spPr>
        <p:txBody>
          <a:bodyPr anchor="ctr">
            <a:normAutofit fontScale="90000"/>
          </a:bodyPr>
          <a:lstStyle/>
          <a:p>
            <a:pPr indent="0">
              <a:lnSpc>
                <a:spcPct val="100000"/>
              </a:lnSpc>
              <a:buNone/>
              <a:tabLst>
                <a:tab pos="0" algn="l"/>
              </a:tabLst>
            </a:pPr>
            <a:r>
              <a:rPr lang="en-US" b="0" strike="noStrike" spc="-1" dirty="0" smtClean="0">
                <a:solidFill>
                  <a:srgbClr val="000000"/>
                </a:solidFill>
                <a:latin typeface="Arial"/>
              </a:rPr>
              <a:t>Goals</a:t>
            </a:r>
            <a:r>
              <a:rPr lang="en-US" sz="800" b="0" strike="noStrike" spc="-1" dirty="0" smtClean="0">
                <a:solidFill>
                  <a:srgbClr val="000000"/>
                </a:solidFill>
                <a:latin typeface="Arial"/>
              </a:rPr>
              <a:t/>
            </a:r>
            <a:br>
              <a:rPr lang="en-US" sz="800" b="0" strike="noStrike" spc="-1" dirty="0" smtClean="0">
                <a:solidFill>
                  <a:srgbClr val="000000"/>
                </a:solidFill>
                <a:latin typeface="Arial"/>
              </a:rPr>
            </a:br>
            <a:endParaRPr lang="en-US" sz="800" b="0" strike="noStrike" spc="-1" dirty="0">
              <a:solidFill>
                <a:srgbClr val="000000"/>
              </a:solidFill>
              <a:latin typeface="Arial"/>
            </a:endParaRPr>
          </a:p>
        </p:txBody>
      </p:sp>
      <p:sp>
        <p:nvSpPr>
          <p:cNvPr id="280" name="PlaceHolder 2"/>
          <p:cNvSpPr>
            <a:spLocks noGrp="1"/>
          </p:cNvSpPr>
          <p:nvPr>
            <p:ph type="sldNum" idx="22"/>
          </p:nvPr>
        </p:nvSpPr>
        <p:spPr>
          <a:xfrm>
            <a:off x="8737560" y="6492960"/>
            <a:ext cx="284436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7C5B0496-547F-462C-8402-0482E6900195}" type="slidenum">
              <a:rPr lang="en-US" sz="1200" b="1" strike="noStrike" spc="-1">
                <a:solidFill>
                  <a:srgbClr val="7030A0"/>
                </a:solidFill>
                <a:latin typeface="Calibri"/>
                <a:ea typeface="Calibri"/>
              </a:rPr>
              <a:t>15</a:t>
            </a:fld>
            <a:endParaRPr lang="en-IN" sz="1200" b="0" strike="noStrike" spc="-1">
              <a:solidFill>
                <a:srgbClr val="000000"/>
              </a:solidFill>
              <a:latin typeface="Times New Roman"/>
            </a:endParaRPr>
          </a:p>
        </p:txBody>
      </p:sp>
      <p:sp>
        <p:nvSpPr>
          <p:cNvPr id="2" name="TextBox 1">
            <a:extLst>
              <a:ext uri="{FF2B5EF4-FFF2-40B4-BE49-F238E27FC236}">
                <a16:creationId xmlns:a16="http://schemas.microsoft.com/office/drawing/2014/main" xmlns="" id="{D471845B-40C2-9D95-127C-3156F53C5565}"/>
              </a:ext>
            </a:extLst>
          </p:cNvPr>
          <p:cNvSpPr txBox="1"/>
          <p:nvPr/>
        </p:nvSpPr>
        <p:spPr>
          <a:xfrm>
            <a:off x="76320" y="1413321"/>
            <a:ext cx="11947357" cy="5248616"/>
          </a:xfrm>
          <a:prstGeom prst="rect">
            <a:avLst/>
          </a:prstGeom>
          <a:noFill/>
        </p:spPr>
        <p:txBody>
          <a:bodyPr wrap="square" rtlCol="0">
            <a:spAutoFit/>
          </a:bodyPr>
          <a:lstStyle/>
          <a:p>
            <a:pPr marL="433070" indent="-342900">
              <a:lnSpc>
                <a:spcPct val="107000"/>
              </a:lnSpc>
              <a:spcAft>
                <a:spcPts val="800"/>
              </a:spcAft>
              <a:buFont typeface="Wingdings" panose="05000000000000000000" pitchFamily="2" charset="2"/>
              <a:buChar char="Ø"/>
            </a:pPr>
            <a:r>
              <a:rPr lang="en-IN" sz="2800" b="1" u="sng" kern="100" dirty="0">
                <a:effectLst/>
                <a:latin typeface="Calibri" panose="020F0502020204030204" pitchFamily="34" charset="0"/>
                <a:ea typeface="Calibri" panose="020F0502020204030204" pitchFamily="34" charset="0"/>
                <a:cs typeface="Times New Roman" panose="02020603050405020304" pitchFamily="18" charset="0"/>
              </a:rPr>
              <a:t>Goal</a:t>
            </a:r>
            <a:r>
              <a:rPr lang="en-IN" sz="2800" b="1" u="sng" kern="1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US" dirty="0"/>
          </a:p>
          <a:p>
            <a:pPr marL="285750" indent="-285750">
              <a:buAutoNum type="arabicPeriod"/>
            </a:pPr>
            <a:r>
              <a:rPr lang="en-US" b="1" dirty="0" smtClean="0">
                <a:ea typeface="+mn-lt"/>
                <a:cs typeface="+mn-lt"/>
              </a:rPr>
              <a:t> Creating a Geometric Model</a:t>
            </a:r>
            <a:r>
              <a:rPr lang="en-US" dirty="0" smtClean="0">
                <a:ea typeface="+mn-lt"/>
                <a:cs typeface="+mn-lt"/>
              </a:rPr>
              <a:t>:</a:t>
            </a:r>
            <a:endParaRPr lang="en-US" dirty="0"/>
          </a:p>
          <a:p>
            <a:pPr lvl="1"/>
            <a:r>
              <a:rPr lang="en-US" dirty="0" smtClean="0">
                <a:ea typeface="+mn-lt"/>
                <a:cs typeface="+mn-lt"/>
              </a:rPr>
              <a:t>This is no conventional way, a model must me crated using various coordinat</a:t>
            </a:r>
            <a:r>
              <a:rPr lang="en-US" dirty="0" smtClean="0">
                <a:ea typeface="+mn-lt"/>
                <a:cs typeface="+mn-lt"/>
              </a:rPr>
              <a:t>e parameters in LS-DYNA with all the physical, variable parameters are specified including model, ram, etc</a:t>
            </a:r>
            <a:r>
              <a:rPr lang="en-US" dirty="0" smtClean="0">
                <a:ea typeface="+mn-lt"/>
                <a:cs typeface="+mn-lt"/>
              </a:rPr>
              <a:t>.</a:t>
            </a:r>
            <a:endParaRPr lang="en-US" dirty="0">
              <a:ea typeface="+mn-lt"/>
              <a:cs typeface="+mn-lt"/>
            </a:endParaRPr>
          </a:p>
          <a:p>
            <a:pPr lvl="1"/>
            <a:endParaRPr lang="en-US" dirty="0"/>
          </a:p>
          <a:p>
            <a:pPr marL="285750" indent="-285750">
              <a:buAutoNum type="arabicPeriod"/>
            </a:pPr>
            <a:r>
              <a:rPr lang="en-US" b="1" dirty="0" smtClean="0">
                <a:ea typeface="+mn-lt"/>
                <a:cs typeface="+mn-lt"/>
              </a:rPr>
              <a:t> Perform Grid Independence Test</a:t>
            </a:r>
            <a:r>
              <a:rPr lang="en-US" dirty="0" smtClean="0">
                <a:ea typeface="+mn-lt"/>
                <a:cs typeface="+mn-lt"/>
              </a:rPr>
              <a:t>:</a:t>
            </a:r>
            <a:endParaRPr lang="en-US" dirty="0"/>
          </a:p>
          <a:p>
            <a:pPr lvl="1"/>
            <a:r>
              <a:rPr lang="en-US" dirty="0" smtClean="0">
                <a:ea typeface="+mn-lt"/>
                <a:cs typeface="+mn-lt"/>
              </a:rPr>
              <a:t>After carefully selectin</a:t>
            </a:r>
            <a:r>
              <a:rPr lang="en-US" dirty="0" smtClean="0">
                <a:ea typeface="+mn-lt"/>
                <a:cs typeface="+mn-lt"/>
              </a:rPr>
              <a:t>g and deciding the physical parameters, to achieve solution accuracy a grid independence test need to be performed which will make the solution independent to the number of grid elements/ cells making the solution converge</a:t>
            </a:r>
            <a:r>
              <a:rPr lang="en-US" dirty="0" smtClean="0">
                <a:ea typeface="+mn-lt"/>
                <a:cs typeface="+mn-lt"/>
              </a:rPr>
              <a:t>.</a:t>
            </a:r>
            <a:endParaRPr lang="en-US" dirty="0">
              <a:ea typeface="+mn-lt"/>
              <a:cs typeface="+mn-lt"/>
            </a:endParaRPr>
          </a:p>
          <a:p>
            <a:pPr lvl="1"/>
            <a:endParaRPr lang="en-US" dirty="0"/>
          </a:p>
          <a:p>
            <a:pPr marL="342900" indent="-342900">
              <a:buAutoNum type="arabicPeriod"/>
            </a:pPr>
            <a:r>
              <a:rPr lang="en-US" b="1" dirty="0">
                <a:ea typeface="+mn-lt"/>
                <a:cs typeface="+mn-lt"/>
              </a:rPr>
              <a:t>Perform </a:t>
            </a:r>
            <a:r>
              <a:rPr lang="en-US" b="1" dirty="0" err="1">
                <a:ea typeface="+mn-lt"/>
                <a:cs typeface="+mn-lt"/>
              </a:rPr>
              <a:t>Optimisation</a:t>
            </a:r>
            <a:r>
              <a:rPr lang="en-US" dirty="0" smtClean="0">
                <a:ea typeface="+mn-lt"/>
                <a:cs typeface="+mn-lt"/>
              </a:rPr>
              <a:t>:</a:t>
            </a:r>
          </a:p>
          <a:p>
            <a:pPr lvl="1"/>
            <a:r>
              <a:rPr lang="en-US" dirty="0" smtClean="0">
                <a:ea typeface="+mn-lt"/>
                <a:cs typeface="+mn-lt"/>
              </a:rPr>
              <a:t>Perform various numerical analysis using LS-DYNA compare and </a:t>
            </a:r>
            <a:r>
              <a:rPr lang="en-US" dirty="0" err="1" smtClean="0">
                <a:ea typeface="+mn-lt"/>
                <a:cs typeface="+mn-lt"/>
              </a:rPr>
              <a:t>conlude</a:t>
            </a:r>
            <a:r>
              <a:rPr lang="en-US" dirty="0" smtClean="0">
                <a:ea typeface="+mn-lt"/>
                <a:cs typeface="+mn-lt"/>
              </a:rPr>
              <a:t> the results and optimize the material composition in Functionally Graded Material (FGM).</a:t>
            </a:r>
          </a:p>
          <a:p>
            <a:pPr lvl="1"/>
            <a:endParaRPr lang="en-US" dirty="0">
              <a:ea typeface="+mn-lt"/>
              <a:cs typeface="+mn-lt"/>
            </a:endParaRPr>
          </a:p>
          <a:p>
            <a:pPr marL="90170">
              <a:lnSpc>
                <a:spcPct val="107000"/>
              </a:lnSpc>
              <a:spcAft>
                <a:spcPts val="800"/>
              </a:spcAft>
            </a:pPr>
            <a:r>
              <a:rPr lang="en-US" b="1" kern="100" dirty="0" smtClean="0">
                <a:effectLst/>
                <a:latin typeface="Arial" panose="020B0604020202020204" pitchFamily="34" charset="0"/>
                <a:ea typeface="Calibri" panose="020F0502020204030204" pitchFamily="34" charset="0"/>
                <a:cs typeface="Arial" panose="020B0604020202020204" pitchFamily="34" charset="0"/>
              </a:rPr>
              <a:t>4. Conclusion:</a:t>
            </a:r>
          </a:p>
          <a:p>
            <a:pPr marL="90170">
              <a:lnSpc>
                <a:spcPct val="107000"/>
              </a:lnSpc>
              <a:spcAft>
                <a:spcPts val="800"/>
              </a:spcAft>
            </a:pPr>
            <a:r>
              <a:rPr lang="en-US" b="1" kern="100" dirty="0" smtClean="0">
                <a:latin typeface="Arial" panose="020B0604020202020204" pitchFamily="34" charset="0"/>
                <a:ea typeface="Calibri" panose="020F0502020204030204" pitchFamily="34" charset="0"/>
                <a:cs typeface="Arial" panose="020B0604020202020204" pitchFamily="34" charset="0"/>
              </a:rPr>
              <a:t>       </a:t>
            </a:r>
            <a:r>
              <a:rPr lang="en-US" kern="100" dirty="0" smtClean="0">
                <a:latin typeface="Arial" panose="020B0604020202020204" pitchFamily="34" charset="0"/>
                <a:ea typeface="Calibri" panose="020F0502020204030204" pitchFamily="34" charset="0"/>
                <a:cs typeface="Arial" panose="020B0604020202020204" pitchFamily="34" charset="0"/>
              </a:rPr>
              <a:t>Results need to be compared between the different material compositions suggest the optimal choice for    selected applications.</a:t>
            </a:r>
            <a:endParaRPr lang="en-IN" b="1" kern="100" dirty="0">
              <a:effectLst/>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426960"/>
            <a:ext cx="1097280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dirty="0">
                <a:solidFill>
                  <a:schemeClr val="dk1"/>
                </a:solidFill>
                <a:latin typeface="Arial"/>
                <a:ea typeface="Arial"/>
              </a:rPr>
              <a:t>Target audience</a:t>
            </a:r>
            <a:endParaRPr lang="en-US" sz="4000" b="0" strike="noStrike" spc="-1" dirty="0">
              <a:solidFill>
                <a:srgbClr val="000000"/>
              </a:solidFill>
              <a:latin typeface="Arial"/>
            </a:endParaRPr>
          </a:p>
        </p:txBody>
      </p:sp>
      <p:sp>
        <p:nvSpPr>
          <p:cNvPr id="299" name="PlaceHolder 3"/>
          <p:cNvSpPr>
            <a:spLocks noGrp="1"/>
          </p:cNvSpPr>
          <p:nvPr>
            <p:ph type="sldNum" idx="27"/>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54E1BFB1-A9B0-47CF-97BC-C87D528B4266}" type="slidenum">
              <a:rPr lang="en-US" sz="1200" b="1" strike="noStrike" spc="-1">
                <a:solidFill>
                  <a:srgbClr val="7030A0"/>
                </a:solidFill>
                <a:latin typeface="Calibri"/>
                <a:ea typeface="Calibri"/>
              </a:rPr>
              <a:t>16</a:t>
            </a:fld>
            <a:endParaRPr lang="en-IN" sz="1200" b="0" strike="noStrike" spc="-1">
              <a:solidFill>
                <a:srgbClr val="000000"/>
              </a:solidFill>
              <a:latin typeface="Times New Roman"/>
            </a:endParaRPr>
          </a:p>
        </p:txBody>
      </p:sp>
      <p:sp>
        <p:nvSpPr>
          <p:cNvPr id="2" name="TextBox 1">
            <a:extLst>
              <a:ext uri="{FF2B5EF4-FFF2-40B4-BE49-F238E27FC236}">
                <a16:creationId xmlns:a16="http://schemas.microsoft.com/office/drawing/2014/main" xmlns="" id="{7C03C8B2-B9B5-77D1-4E80-AF47264BC923}"/>
              </a:ext>
            </a:extLst>
          </p:cNvPr>
          <p:cNvSpPr txBox="1"/>
          <p:nvPr/>
        </p:nvSpPr>
        <p:spPr>
          <a:xfrm>
            <a:off x="609480" y="1594661"/>
            <a:ext cx="8268302" cy="4893647"/>
          </a:xfrm>
          <a:prstGeom prst="rect">
            <a:avLst/>
          </a:prstGeom>
          <a:noFill/>
        </p:spPr>
        <p:txBody>
          <a:bodyPr wrap="square" rtlCol="0">
            <a:spAutoFit/>
          </a:bodyPr>
          <a:lstStyle/>
          <a:p>
            <a:endParaRPr lang="en-US" sz="2400" b="1" u="sng" dirty="0"/>
          </a:p>
          <a:p>
            <a:pPr marL="342900" indent="-342900">
              <a:buFont typeface="Wingdings" panose="05000000000000000000" pitchFamily="2" charset="2"/>
              <a:buChar char="Ø"/>
            </a:pPr>
            <a:r>
              <a:rPr lang="en-US" sz="2400" b="1" dirty="0" smtClean="0"/>
              <a:t>Manufacturers and other CNC Machinists </a:t>
            </a:r>
            <a:r>
              <a:rPr lang="en-US" sz="2400" dirty="0" smtClean="0"/>
              <a:t>in </a:t>
            </a:r>
            <a:r>
              <a:rPr lang="en-US" sz="2400" dirty="0"/>
              <a:t>resource-constrained settings.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b="1" dirty="0" smtClean="0"/>
              <a:t>Rapid Prototyping Companies </a:t>
            </a:r>
            <a:r>
              <a:rPr lang="en-US" sz="2400" dirty="0" smtClean="0"/>
              <a:t>seeking </a:t>
            </a:r>
            <a:r>
              <a:rPr lang="en-US" sz="2400" dirty="0"/>
              <a:t>affordable technology solutions for </a:t>
            </a:r>
            <a:r>
              <a:rPr lang="en-US" sz="2400" dirty="0" smtClean="0"/>
              <a:t>FGM integration</a:t>
            </a:r>
            <a:r>
              <a:rPr lang="en-US" sz="2400" dirty="0" smtClean="0"/>
              <a:t>.</a:t>
            </a:r>
            <a:endParaRPr lang="en-US" sz="2400" dirty="0"/>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b="1" dirty="0"/>
              <a:t>Researchers</a:t>
            </a:r>
            <a:r>
              <a:rPr lang="en-US" sz="2400" dirty="0"/>
              <a:t> in </a:t>
            </a:r>
            <a:r>
              <a:rPr lang="en-US" sz="2400" dirty="0" smtClean="0"/>
              <a:t>Automobile and Aerospace </a:t>
            </a:r>
            <a:r>
              <a:rPr lang="en-US" sz="2400" dirty="0"/>
              <a:t>who need low-cost, customizable </a:t>
            </a:r>
            <a:r>
              <a:rPr lang="en-US" sz="2400" dirty="0" smtClean="0"/>
              <a:t>materials</a:t>
            </a:r>
            <a:r>
              <a:rPr lang="en-US" sz="2400" dirty="0" smtClean="0"/>
              <a:t>.</a:t>
            </a:r>
            <a:endParaRPr lang="en-US" sz="2400" dirty="0"/>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b="1" dirty="0"/>
              <a:t>Educational institutions</a:t>
            </a:r>
            <a:r>
              <a:rPr lang="en-US" sz="2400" dirty="0"/>
              <a:t> looking to integrate </a:t>
            </a:r>
            <a:r>
              <a:rPr lang="en-US" sz="2400" dirty="0" smtClean="0"/>
              <a:t>FGM material sciences</a:t>
            </a:r>
            <a:r>
              <a:rPr lang="en-US" sz="2400" dirty="0" smtClean="0"/>
              <a:t> </a:t>
            </a:r>
            <a:r>
              <a:rPr lang="en-US" sz="2400" dirty="0"/>
              <a:t>analysis into their </a:t>
            </a:r>
            <a:r>
              <a:rPr lang="en-US" sz="2400" dirty="0" smtClean="0"/>
              <a:t>curriculum.</a:t>
            </a:r>
            <a:endParaRPr lang="en-US" sz="2400" dirty="0"/>
          </a:p>
          <a:p>
            <a:pPr marL="285750" indent="-285750">
              <a:buFont typeface="Wingdings" panose="05000000000000000000" pitchFamily="2" charset="2"/>
              <a:buChar char="Ø"/>
            </a:pPr>
            <a:endParaRPr lang="en-IN" sz="2400" dirty="0"/>
          </a:p>
        </p:txBody>
      </p:sp>
    </p:spTree>
    <p:extLst>
      <p:ext uri="{BB962C8B-B14F-4D97-AF65-F5344CB8AC3E}">
        <p14:creationId xmlns:p14="http://schemas.microsoft.com/office/powerpoint/2010/main" val="1309383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426960"/>
            <a:ext cx="1097244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dirty="0">
                <a:solidFill>
                  <a:schemeClr val="dk1"/>
                </a:solidFill>
                <a:latin typeface="Arial"/>
                <a:ea typeface="Arial"/>
              </a:rPr>
              <a:t>Methodology</a:t>
            </a:r>
            <a:endParaRPr lang="en-US" sz="4000" b="0" strike="noStrike" spc="-1" dirty="0">
              <a:solidFill>
                <a:srgbClr val="000000"/>
              </a:solidFill>
              <a:latin typeface="Arial"/>
            </a:endParaRPr>
          </a:p>
        </p:txBody>
      </p:sp>
      <p:sp>
        <p:nvSpPr>
          <p:cNvPr id="309" name="PlaceHolder 4"/>
          <p:cNvSpPr>
            <a:spLocks noGrp="1"/>
          </p:cNvSpPr>
          <p:nvPr>
            <p:ph type="sldNum" idx="31"/>
          </p:nvPr>
        </p:nvSpPr>
        <p:spPr>
          <a:xfrm>
            <a:off x="8737560" y="6492960"/>
            <a:ext cx="284436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E0E25BA4-9F78-4528-99FE-065F5C57416F}" type="slidenum">
              <a:rPr lang="en-US" sz="1200" b="1" strike="noStrike" spc="-1">
                <a:solidFill>
                  <a:srgbClr val="7030A0"/>
                </a:solidFill>
                <a:latin typeface="Calibri"/>
                <a:ea typeface="Calibri"/>
              </a:rPr>
              <a:t>17</a:t>
            </a:fld>
            <a:endParaRPr lang="en-IN" sz="1200" b="0" strike="noStrike" spc="-1">
              <a:solidFill>
                <a:srgbClr val="000000"/>
              </a:solidFill>
              <a:latin typeface="Times New Roman"/>
            </a:endParaRPr>
          </a:p>
        </p:txBody>
      </p:sp>
      <p:graphicFrame>
        <p:nvGraphicFramePr>
          <p:cNvPr id="2" name="Diagram 1">
            <a:extLst>
              <a:ext uri="{FF2B5EF4-FFF2-40B4-BE49-F238E27FC236}">
                <a16:creationId xmlns:a16="http://schemas.microsoft.com/office/drawing/2014/main" xmlns="" id="{F7BA98AC-46C8-2561-0D40-D8EA61CDDB0F}"/>
              </a:ext>
            </a:extLst>
          </p:cNvPr>
          <p:cNvGraphicFramePr/>
          <p:nvPr>
            <p:extLst>
              <p:ext uri="{D42A27DB-BD31-4B8C-83A1-F6EECF244321}">
                <p14:modId xmlns:p14="http://schemas.microsoft.com/office/powerpoint/2010/main" val="3867456617"/>
              </p:ext>
            </p:extLst>
          </p:nvPr>
        </p:nvGraphicFramePr>
        <p:xfrm>
          <a:off x="278296" y="1563756"/>
          <a:ext cx="11714921" cy="4867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426960"/>
            <a:ext cx="1097244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dirty="0" smtClean="0">
                <a:solidFill>
                  <a:srgbClr val="000000"/>
                </a:solidFill>
                <a:latin typeface="Arial"/>
              </a:rPr>
              <a:t>SIMULATION</a:t>
            </a:r>
            <a:endParaRPr lang="en-US" sz="4000" b="1" strike="noStrike" spc="-1" dirty="0">
              <a:solidFill>
                <a:srgbClr val="000000"/>
              </a:solidFill>
              <a:latin typeface="Arial"/>
            </a:endParaRPr>
          </a:p>
        </p:txBody>
      </p:sp>
      <p:sp>
        <p:nvSpPr>
          <p:cNvPr id="335" name="PlaceHolder 4"/>
          <p:cNvSpPr>
            <a:spLocks noGrp="1"/>
          </p:cNvSpPr>
          <p:nvPr>
            <p:ph type="sldNum" idx="40"/>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83B7F6DA-B28D-44A3-A661-B7A8BEB37D58}" type="slidenum">
              <a:rPr lang="en-US" sz="1200" b="1" strike="noStrike" spc="-1">
                <a:solidFill>
                  <a:srgbClr val="7030A0"/>
                </a:solidFill>
                <a:latin typeface="Calibri"/>
                <a:ea typeface="Calibri"/>
              </a:rPr>
              <a:t>18</a:t>
            </a:fld>
            <a:endParaRPr lang="en-IN" sz="1200" b="0" strike="noStrike" spc="-1">
              <a:solidFill>
                <a:srgbClr val="000000"/>
              </a:solidFill>
              <a:latin typeface="Times New Roman"/>
            </a:endParaRPr>
          </a:p>
        </p:txBody>
      </p:sp>
      <p:sp>
        <p:nvSpPr>
          <p:cNvPr id="336" name="PlaceHolder 5"/>
          <p:cNvSpPr>
            <a:spLocks noGrp="1"/>
          </p:cNvSpPr>
          <p:nvPr>
            <p:ph/>
          </p:nvPr>
        </p:nvSpPr>
        <p:spPr>
          <a:xfrm>
            <a:off x="7154333" y="1600200"/>
            <a:ext cx="4199467" cy="677908"/>
          </a:xfrm>
          <a:prstGeom prst="rect">
            <a:avLst/>
          </a:prstGeom>
          <a:noFill/>
          <a:ln w="0">
            <a:noFill/>
          </a:ln>
        </p:spPr>
        <p:txBody>
          <a:bodyPr anchor="t">
            <a:normAutofit/>
          </a:bodyPr>
          <a:lstStyle/>
          <a:p>
            <a:pPr indent="0">
              <a:lnSpc>
                <a:spcPct val="100000"/>
              </a:lnSpc>
              <a:spcBef>
                <a:spcPts val="1199"/>
              </a:spcBef>
              <a:buNone/>
              <a:tabLst>
                <a:tab pos="0" algn="l"/>
              </a:tabLst>
            </a:pPr>
            <a:r>
              <a:rPr lang="en-US" sz="2800" b="0" strike="noStrike" spc="-1" dirty="0">
                <a:solidFill>
                  <a:srgbClr val="000000"/>
                </a:solidFill>
                <a:latin typeface="Arial"/>
              </a:rPr>
              <a:t> </a:t>
            </a:r>
          </a:p>
        </p:txBody>
      </p:sp>
      <p:sp>
        <p:nvSpPr>
          <p:cNvPr id="11" name="TextBox 10">
            <a:extLst>
              <a:ext uri="{FF2B5EF4-FFF2-40B4-BE49-F238E27FC236}">
                <a16:creationId xmlns:a16="http://schemas.microsoft.com/office/drawing/2014/main" xmlns="" id="{07A75999-4832-4FAD-9CA9-DC8F6A018824}"/>
              </a:ext>
            </a:extLst>
          </p:cNvPr>
          <p:cNvSpPr txBox="1"/>
          <p:nvPr/>
        </p:nvSpPr>
        <p:spPr>
          <a:xfrm>
            <a:off x="6807679" y="2954373"/>
            <a:ext cx="4774240" cy="830997"/>
          </a:xfrm>
          <a:prstGeom prst="rect">
            <a:avLst/>
          </a:prstGeom>
          <a:noFill/>
        </p:spPr>
        <p:txBody>
          <a:bodyPr wrap="square" rtlCol="0">
            <a:spAutoFit/>
          </a:bodyPr>
          <a:lstStyle/>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sz="2400" dirty="0"/>
          </a:p>
        </p:txBody>
      </p:sp>
      <p:pic>
        <p:nvPicPr>
          <p:cNvPr id="2" name="LS-PrePost(R) V4.7.7 - 17Feb2020-64bit PJT_APDL_Dynamic Crushing of Honeycomb Cell in LSDYNA_d3plot 2024-10-25 09-47-5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2694" y="1600200"/>
            <a:ext cx="9440174" cy="505442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title" idx="4294967295"/>
          </p:nvPr>
        </p:nvSpPr>
        <p:spPr>
          <a:xfrm>
            <a:off x="609480" y="426960"/>
            <a:ext cx="1097244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dirty="0" smtClean="0">
                <a:solidFill>
                  <a:srgbClr val="000000"/>
                </a:solidFill>
                <a:latin typeface="Arial"/>
              </a:rPr>
              <a:t>Plots</a:t>
            </a:r>
            <a:endParaRPr lang="en-US" sz="4000" b="1" strike="noStrike" spc="-1" dirty="0">
              <a:solidFill>
                <a:srgbClr val="000000"/>
              </a:solidFill>
              <a:latin typeface="Arial"/>
            </a:endParaRPr>
          </a:p>
        </p:txBody>
      </p:sp>
      <p:sp>
        <p:nvSpPr>
          <p:cNvPr id="335" name="PlaceHolder 4"/>
          <p:cNvSpPr>
            <a:spLocks noGrp="1"/>
          </p:cNvSpPr>
          <p:nvPr>
            <p:ph type="sldNum" idx="4294967295"/>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83B7F6DA-B28D-44A3-A661-B7A8BEB37D58}" type="slidenum">
              <a:rPr lang="en-US" sz="1200" b="1" strike="noStrike" spc="-1">
                <a:solidFill>
                  <a:srgbClr val="7030A0"/>
                </a:solidFill>
                <a:latin typeface="Calibri"/>
                <a:ea typeface="Calibri"/>
              </a:rPr>
              <a:t>19</a:t>
            </a:fld>
            <a:endParaRPr lang="en-IN" sz="1200" b="0" strike="noStrike" spc="-1">
              <a:solidFill>
                <a:srgbClr val="000000"/>
              </a:solidFill>
              <a:latin typeface="Times New Roman"/>
            </a:endParaRPr>
          </a:p>
        </p:txBody>
      </p:sp>
      <p:sp>
        <p:nvSpPr>
          <p:cNvPr id="336" name="PlaceHolder 5"/>
          <p:cNvSpPr>
            <a:spLocks noGrp="1"/>
          </p:cNvSpPr>
          <p:nvPr>
            <p:ph idx="4294967295"/>
          </p:nvPr>
        </p:nvSpPr>
        <p:spPr>
          <a:xfrm>
            <a:off x="7154333" y="1600200"/>
            <a:ext cx="4199467" cy="677908"/>
          </a:xfrm>
          <a:prstGeom prst="rect">
            <a:avLst/>
          </a:prstGeom>
          <a:noFill/>
          <a:ln w="0">
            <a:noFill/>
          </a:ln>
        </p:spPr>
        <p:txBody>
          <a:bodyPr anchor="t">
            <a:normAutofit/>
          </a:bodyPr>
          <a:lstStyle/>
          <a:p>
            <a:pPr indent="0">
              <a:lnSpc>
                <a:spcPct val="100000"/>
              </a:lnSpc>
              <a:spcBef>
                <a:spcPts val="1199"/>
              </a:spcBef>
              <a:buNone/>
              <a:tabLst>
                <a:tab pos="0" algn="l"/>
              </a:tabLst>
            </a:pPr>
            <a:r>
              <a:rPr lang="en-US" sz="2800" b="0" strike="noStrike" spc="-1" dirty="0">
                <a:solidFill>
                  <a:srgbClr val="000000"/>
                </a:solidFill>
                <a:latin typeface="Arial"/>
              </a:rPr>
              <a:t> </a:t>
            </a:r>
          </a:p>
        </p:txBody>
      </p:sp>
      <p:sp>
        <p:nvSpPr>
          <p:cNvPr id="11" name="TextBox 10">
            <a:extLst>
              <a:ext uri="{FF2B5EF4-FFF2-40B4-BE49-F238E27FC236}">
                <a16:creationId xmlns:a16="http://schemas.microsoft.com/office/drawing/2014/main" xmlns="" id="{07A75999-4832-4FAD-9CA9-DC8F6A018824}"/>
              </a:ext>
            </a:extLst>
          </p:cNvPr>
          <p:cNvSpPr txBox="1"/>
          <p:nvPr/>
        </p:nvSpPr>
        <p:spPr>
          <a:xfrm>
            <a:off x="6807679" y="2954373"/>
            <a:ext cx="4774240" cy="830997"/>
          </a:xfrm>
          <a:prstGeom prst="rect">
            <a:avLst/>
          </a:prstGeom>
          <a:noFill/>
        </p:spPr>
        <p:txBody>
          <a:bodyPr wrap="square" rtlCol="0">
            <a:spAutoFit/>
          </a:bodyPr>
          <a:lstStyle/>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sz="2400" dirty="0"/>
          </a:p>
        </p:txBody>
      </p:sp>
      <p:pic>
        <p:nvPicPr>
          <p:cNvPr id="4" name="Picture 3"/>
          <p:cNvPicPr>
            <a:picLocks noChangeAspect="1"/>
          </p:cNvPicPr>
          <p:nvPr/>
        </p:nvPicPr>
        <p:blipFill>
          <a:blip r:embed="rId2"/>
          <a:stretch>
            <a:fillRect/>
          </a:stretch>
        </p:blipFill>
        <p:spPr>
          <a:xfrm>
            <a:off x="6807679" y="4353879"/>
            <a:ext cx="4546121" cy="2294308"/>
          </a:xfrm>
          <a:prstGeom prst="rect">
            <a:avLst/>
          </a:prstGeom>
        </p:spPr>
      </p:pic>
      <p:pic>
        <p:nvPicPr>
          <p:cNvPr id="5" name="Picture 4"/>
          <p:cNvPicPr>
            <a:picLocks noChangeAspect="1"/>
          </p:cNvPicPr>
          <p:nvPr/>
        </p:nvPicPr>
        <p:blipFill>
          <a:blip r:embed="rId3"/>
          <a:stretch>
            <a:fillRect/>
          </a:stretch>
        </p:blipFill>
        <p:spPr>
          <a:xfrm>
            <a:off x="6867713" y="1636928"/>
            <a:ext cx="4486087" cy="2451263"/>
          </a:xfrm>
          <a:prstGeom prst="rect">
            <a:avLst/>
          </a:prstGeom>
        </p:spPr>
      </p:pic>
      <p:pic>
        <p:nvPicPr>
          <p:cNvPr id="6" name="Picture 5"/>
          <p:cNvPicPr>
            <a:picLocks noChangeAspect="1"/>
          </p:cNvPicPr>
          <p:nvPr/>
        </p:nvPicPr>
        <p:blipFill>
          <a:blip r:embed="rId4"/>
          <a:stretch>
            <a:fillRect/>
          </a:stretch>
        </p:blipFill>
        <p:spPr>
          <a:xfrm>
            <a:off x="139339" y="1600200"/>
            <a:ext cx="5838416" cy="5257440"/>
          </a:xfrm>
          <a:prstGeom prst="rect">
            <a:avLst/>
          </a:prstGeom>
        </p:spPr>
      </p:pic>
      <p:sp>
        <p:nvSpPr>
          <p:cNvPr id="8" name="Rectangle 7"/>
          <p:cNvSpPr/>
          <p:nvPr/>
        </p:nvSpPr>
        <p:spPr>
          <a:xfrm>
            <a:off x="63261" y="1600200"/>
            <a:ext cx="2662687" cy="523220"/>
          </a:xfrm>
          <a:prstGeom prst="rect">
            <a:avLst/>
          </a:prstGeom>
        </p:spPr>
        <p:txBody>
          <a:bodyPr wrap="square">
            <a:spAutoFit/>
          </a:bodyPr>
          <a:lstStyle/>
          <a:p>
            <a:pPr indent="0">
              <a:spcBef>
                <a:spcPts val="1417"/>
              </a:spcBef>
              <a:buNone/>
            </a:pPr>
            <a:r>
              <a:rPr lang="en-US" sz="1400" dirty="0"/>
              <a:t>Distribution of Pareto solutions of the FGT multi-cell tubes.</a:t>
            </a:r>
            <a:endParaRPr lang="en-US" sz="1400" spc="-1" dirty="0">
              <a:solidFill>
                <a:schemeClr val="dk1"/>
              </a:solidFill>
              <a:latin typeface="Times New Roman"/>
              <a:ea typeface="Times New Roman"/>
            </a:endParaRPr>
          </a:p>
        </p:txBody>
      </p:sp>
    </p:spTree>
    <p:extLst>
      <p:ext uri="{BB962C8B-B14F-4D97-AF65-F5344CB8AC3E}">
        <p14:creationId xmlns:p14="http://schemas.microsoft.com/office/powerpoint/2010/main" val="250787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76320" y="228600"/>
            <a:ext cx="3596400" cy="1142640"/>
          </a:xfrm>
          <a:prstGeom prst="rect">
            <a:avLst/>
          </a:prstGeom>
          <a:noFill/>
          <a:ln w="0">
            <a:noFill/>
          </a:ln>
        </p:spPr>
        <p:txBody>
          <a:bodyPr anchor="ctr">
            <a:normAutofit/>
          </a:bodyPr>
          <a:lstStyle/>
          <a:p>
            <a:pPr indent="0">
              <a:lnSpc>
                <a:spcPct val="100000"/>
              </a:lnSpc>
              <a:buNone/>
              <a:tabLst>
                <a:tab pos="0" algn="l"/>
              </a:tabLst>
            </a:pPr>
            <a:r>
              <a:rPr lang="en-US" sz="4400" b="1" strike="noStrike" spc="-1">
                <a:solidFill>
                  <a:schemeClr val="dk1"/>
                </a:solidFill>
                <a:latin typeface="Arial"/>
                <a:ea typeface="Arial"/>
              </a:rPr>
              <a:t>Agenda</a:t>
            </a:r>
            <a:r>
              <a:rPr lang="en-US" sz="4000" b="1" strike="noStrike" spc="-1">
                <a:solidFill>
                  <a:schemeClr val="dk1"/>
                </a:solidFill>
                <a:latin typeface="Arial"/>
                <a:ea typeface="Arial"/>
              </a:rPr>
              <a:t> </a:t>
            </a:r>
            <a:endParaRPr lang="en-US" sz="4000" b="0" strike="noStrike" spc="-1">
              <a:solidFill>
                <a:srgbClr val="000000"/>
              </a:solidFill>
              <a:latin typeface="Arial"/>
            </a:endParaRPr>
          </a:p>
        </p:txBody>
      </p:sp>
      <p:sp>
        <p:nvSpPr>
          <p:cNvPr id="224" name="PlaceHolder 2"/>
          <p:cNvSpPr>
            <a:spLocks noGrp="1"/>
          </p:cNvSpPr>
          <p:nvPr>
            <p:ph/>
          </p:nvPr>
        </p:nvSpPr>
        <p:spPr>
          <a:xfrm>
            <a:off x="609480" y="1896532"/>
            <a:ext cx="10972440" cy="4503907"/>
          </a:xfrm>
          <a:prstGeom prst="rect">
            <a:avLst/>
          </a:prstGeom>
          <a:noFill/>
          <a:ln w="0">
            <a:noFill/>
          </a:ln>
        </p:spPr>
        <p:txBody>
          <a:bodyPr anchor="t">
            <a:normAutofit fontScale="92500" lnSpcReduction="20000"/>
          </a:bodyPr>
          <a:lstStyle/>
          <a:p>
            <a:pPr marL="343080" indent="-343080">
              <a:lnSpc>
                <a:spcPct val="100000"/>
              </a:lnSpc>
              <a:buClr>
                <a:srgbClr val="002060"/>
              </a:buClr>
              <a:buFont typeface="Noto Sans Symbols"/>
              <a:buChar char="⮚"/>
            </a:pPr>
            <a:r>
              <a:rPr lang="en-US" sz="2800" b="0" strike="noStrike" spc="-1" dirty="0">
                <a:solidFill>
                  <a:schemeClr val="dk1"/>
                </a:solidFill>
                <a:latin typeface="Arial"/>
                <a:ea typeface="Arial"/>
              </a:rPr>
              <a:t>Introduction</a:t>
            </a:r>
            <a:endParaRPr lang="en-US" sz="2800" b="0" strike="noStrike" spc="-1" dirty="0">
              <a:solidFill>
                <a:srgbClr val="000000"/>
              </a:solidFill>
              <a:latin typeface="Arial"/>
            </a:endParaRPr>
          </a:p>
          <a:p>
            <a:pPr marL="343080" indent="-343080">
              <a:lnSpc>
                <a:spcPct val="100000"/>
              </a:lnSpc>
              <a:spcBef>
                <a:spcPts val="561"/>
              </a:spcBef>
              <a:buClr>
                <a:srgbClr val="002060"/>
              </a:buClr>
              <a:buFont typeface="Noto Sans Symbols"/>
              <a:buChar char="⮚"/>
            </a:pPr>
            <a:r>
              <a:rPr lang="en-US" sz="2800" b="0" strike="noStrike" spc="-1" dirty="0">
                <a:solidFill>
                  <a:schemeClr val="dk1"/>
                </a:solidFill>
                <a:latin typeface="Arial"/>
                <a:ea typeface="Arial"/>
              </a:rPr>
              <a:t>Literature survey</a:t>
            </a:r>
            <a:endParaRPr lang="en-US" sz="2800" b="0" strike="noStrike" spc="-1" dirty="0">
              <a:solidFill>
                <a:srgbClr val="000000"/>
              </a:solidFill>
              <a:latin typeface="Arial"/>
            </a:endParaRPr>
          </a:p>
          <a:p>
            <a:pPr marL="343080" indent="-343080">
              <a:lnSpc>
                <a:spcPct val="100000"/>
              </a:lnSpc>
              <a:spcBef>
                <a:spcPts val="561"/>
              </a:spcBef>
              <a:buClr>
                <a:srgbClr val="002060"/>
              </a:buClr>
              <a:buFont typeface="Noto Sans Symbols"/>
              <a:buChar char="⮚"/>
            </a:pPr>
            <a:r>
              <a:rPr lang="en-US" sz="2800" b="0" strike="noStrike" spc="-1" dirty="0">
                <a:solidFill>
                  <a:schemeClr val="dk1"/>
                </a:solidFill>
                <a:latin typeface="Arial"/>
                <a:ea typeface="Arial"/>
              </a:rPr>
              <a:t>Problem </a:t>
            </a:r>
            <a:r>
              <a:rPr lang="en-US" sz="2800" b="0" strike="noStrike" spc="-1" dirty="0" smtClean="0">
                <a:solidFill>
                  <a:schemeClr val="dk1"/>
                </a:solidFill>
                <a:latin typeface="Arial"/>
                <a:ea typeface="Arial"/>
              </a:rPr>
              <a:t>Definition</a:t>
            </a:r>
          </a:p>
          <a:p>
            <a:pPr marL="343080" indent="-343080">
              <a:lnSpc>
                <a:spcPct val="100000"/>
              </a:lnSpc>
              <a:spcBef>
                <a:spcPts val="561"/>
              </a:spcBef>
              <a:buClr>
                <a:srgbClr val="002060"/>
              </a:buClr>
              <a:buFont typeface="Noto Sans Symbols"/>
              <a:buChar char="⮚"/>
            </a:pPr>
            <a:r>
              <a:rPr lang="en-US" spc="-1" dirty="0" smtClean="0">
                <a:solidFill>
                  <a:schemeClr val="dk1"/>
                </a:solidFill>
                <a:latin typeface="Arial"/>
              </a:rPr>
              <a:t>CAD Model Design</a:t>
            </a:r>
            <a:endParaRPr lang="en-US" sz="2800" b="0" strike="noStrike" spc="-1" dirty="0">
              <a:solidFill>
                <a:srgbClr val="000000"/>
              </a:solidFill>
              <a:latin typeface="Arial"/>
            </a:endParaRPr>
          </a:p>
          <a:p>
            <a:pPr marL="343080" indent="-343080">
              <a:lnSpc>
                <a:spcPct val="100000"/>
              </a:lnSpc>
              <a:spcBef>
                <a:spcPts val="561"/>
              </a:spcBef>
              <a:buClr>
                <a:srgbClr val="002060"/>
              </a:buClr>
              <a:buFont typeface="Noto Sans Symbols"/>
              <a:buChar char="⮚"/>
            </a:pPr>
            <a:r>
              <a:rPr lang="en-US" sz="2800" b="0" strike="noStrike" spc="-1" dirty="0">
                <a:solidFill>
                  <a:schemeClr val="dk1"/>
                </a:solidFill>
                <a:latin typeface="Arial"/>
                <a:ea typeface="Arial"/>
              </a:rPr>
              <a:t>Objective of the </a:t>
            </a:r>
            <a:r>
              <a:rPr lang="en-US" sz="2800" b="0" strike="noStrike" spc="-1" dirty="0" smtClean="0">
                <a:solidFill>
                  <a:schemeClr val="dk1"/>
                </a:solidFill>
                <a:latin typeface="Arial"/>
                <a:ea typeface="Arial"/>
              </a:rPr>
              <a:t>project</a:t>
            </a:r>
          </a:p>
          <a:p>
            <a:pPr marL="343080" indent="-343080">
              <a:lnSpc>
                <a:spcPct val="100000"/>
              </a:lnSpc>
              <a:spcBef>
                <a:spcPts val="561"/>
              </a:spcBef>
              <a:buClr>
                <a:srgbClr val="002060"/>
              </a:buClr>
              <a:buFont typeface="Noto Sans Symbols"/>
              <a:buChar char="⮚"/>
            </a:pPr>
            <a:r>
              <a:rPr lang="en-US" spc="-1" dirty="0" smtClean="0">
                <a:solidFill>
                  <a:schemeClr val="dk1"/>
                </a:solidFill>
                <a:latin typeface="Arial"/>
              </a:rPr>
              <a:t>Concept and Objective</a:t>
            </a:r>
          </a:p>
          <a:p>
            <a:pPr marL="343080" indent="-343080">
              <a:lnSpc>
                <a:spcPct val="100000"/>
              </a:lnSpc>
              <a:spcBef>
                <a:spcPts val="561"/>
              </a:spcBef>
              <a:buClr>
                <a:srgbClr val="002060"/>
              </a:buClr>
              <a:buFont typeface="Noto Sans Symbols"/>
              <a:buChar char="⮚"/>
            </a:pPr>
            <a:r>
              <a:rPr lang="en-US" sz="2800" b="0" strike="noStrike" spc="-1" dirty="0" smtClean="0">
                <a:solidFill>
                  <a:schemeClr val="dk1"/>
                </a:solidFill>
                <a:latin typeface="Arial"/>
              </a:rPr>
              <a:t>Target Audience</a:t>
            </a:r>
            <a:endParaRPr lang="en-US" sz="2800" b="0" strike="noStrike" spc="-1" dirty="0">
              <a:solidFill>
                <a:srgbClr val="000000"/>
              </a:solidFill>
              <a:latin typeface="Arial"/>
            </a:endParaRPr>
          </a:p>
          <a:p>
            <a:pPr marL="343080" indent="-343080">
              <a:lnSpc>
                <a:spcPct val="100000"/>
              </a:lnSpc>
              <a:spcBef>
                <a:spcPts val="561"/>
              </a:spcBef>
              <a:buClr>
                <a:srgbClr val="002060"/>
              </a:buClr>
              <a:buFont typeface="Noto Sans Symbols"/>
              <a:buChar char="⮚"/>
            </a:pPr>
            <a:r>
              <a:rPr lang="en-US" sz="2800" b="0" strike="noStrike" spc="-1" dirty="0">
                <a:solidFill>
                  <a:schemeClr val="dk1"/>
                </a:solidFill>
                <a:latin typeface="Arial"/>
                <a:ea typeface="Arial"/>
              </a:rPr>
              <a:t>Methodology</a:t>
            </a:r>
            <a:endParaRPr lang="en-US" sz="2800" b="0" strike="noStrike" spc="-1" dirty="0">
              <a:solidFill>
                <a:srgbClr val="000000"/>
              </a:solidFill>
              <a:latin typeface="Arial"/>
            </a:endParaRPr>
          </a:p>
          <a:p>
            <a:pPr marL="343080" indent="-343080">
              <a:lnSpc>
                <a:spcPct val="100000"/>
              </a:lnSpc>
              <a:spcBef>
                <a:spcPts val="561"/>
              </a:spcBef>
              <a:buClr>
                <a:srgbClr val="002060"/>
              </a:buClr>
              <a:buFont typeface="Noto Sans Symbols"/>
              <a:buChar char="⮚"/>
            </a:pPr>
            <a:r>
              <a:rPr lang="en-US" sz="2800" b="0" strike="noStrike" spc="-1" dirty="0">
                <a:solidFill>
                  <a:schemeClr val="dk1"/>
                </a:solidFill>
                <a:latin typeface="Arial"/>
                <a:ea typeface="Arial"/>
              </a:rPr>
              <a:t>Work done</a:t>
            </a:r>
            <a:endParaRPr lang="en-US" sz="2800" b="0" strike="noStrike" spc="-1" dirty="0">
              <a:solidFill>
                <a:srgbClr val="000000"/>
              </a:solidFill>
              <a:latin typeface="Arial"/>
            </a:endParaRPr>
          </a:p>
          <a:p>
            <a:pPr marL="343080" indent="-343080">
              <a:lnSpc>
                <a:spcPct val="100000"/>
              </a:lnSpc>
              <a:spcBef>
                <a:spcPts val="561"/>
              </a:spcBef>
              <a:buClr>
                <a:srgbClr val="002060"/>
              </a:buClr>
              <a:buFont typeface="Noto Sans Symbols"/>
              <a:buChar char="⮚"/>
            </a:pPr>
            <a:r>
              <a:rPr lang="en-US" sz="2800" b="0" strike="noStrike" spc="-1" dirty="0">
                <a:solidFill>
                  <a:schemeClr val="dk1"/>
                </a:solidFill>
                <a:latin typeface="Arial"/>
                <a:ea typeface="Arial"/>
              </a:rPr>
              <a:t>Work to be done</a:t>
            </a:r>
            <a:endParaRPr lang="en-US" sz="2800" b="0" strike="noStrike" spc="-1" dirty="0">
              <a:solidFill>
                <a:srgbClr val="000000"/>
              </a:solidFill>
              <a:latin typeface="Arial"/>
            </a:endParaRPr>
          </a:p>
          <a:p>
            <a:pPr marL="343080" indent="-343080">
              <a:lnSpc>
                <a:spcPct val="100000"/>
              </a:lnSpc>
              <a:spcBef>
                <a:spcPts val="561"/>
              </a:spcBef>
              <a:buClr>
                <a:srgbClr val="002060"/>
              </a:buClr>
              <a:buFont typeface="Noto Sans Symbols"/>
              <a:buChar char="⮚"/>
            </a:pPr>
            <a:r>
              <a:rPr lang="en-US" sz="2800" b="0" strike="noStrike" spc="-1" dirty="0" smtClean="0">
                <a:solidFill>
                  <a:schemeClr val="dk1"/>
                </a:solidFill>
                <a:latin typeface="Arial"/>
                <a:ea typeface="Arial"/>
              </a:rPr>
              <a:t>References</a:t>
            </a:r>
            <a:endParaRPr lang="en-US" sz="2800" b="0" strike="noStrike" spc="-1" dirty="0">
              <a:solidFill>
                <a:srgbClr val="000000"/>
              </a:solidFill>
              <a:latin typeface="Arial"/>
            </a:endParaRPr>
          </a:p>
          <a:p>
            <a:pPr marL="343080" indent="0">
              <a:lnSpc>
                <a:spcPct val="100000"/>
              </a:lnSpc>
              <a:spcBef>
                <a:spcPts val="561"/>
              </a:spcBef>
              <a:buNone/>
              <a:tabLst>
                <a:tab pos="0" algn="l"/>
              </a:tabLst>
            </a:pPr>
            <a:endParaRPr lang="en-US" sz="2800" b="0" strike="noStrike" spc="-1" dirty="0">
              <a:solidFill>
                <a:srgbClr val="000000"/>
              </a:solidFill>
              <a:latin typeface="Arial"/>
            </a:endParaRPr>
          </a:p>
          <a:p>
            <a:pPr marL="343080" indent="0">
              <a:lnSpc>
                <a:spcPct val="100000"/>
              </a:lnSpc>
              <a:spcBef>
                <a:spcPts val="561"/>
              </a:spcBef>
              <a:buNone/>
              <a:tabLst>
                <a:tab pos="0" algn="l"/>
              </a:tabLst>
            </a:pPr>
            <a:endParaRPr lang="en-US" sz="2800" b="0" strike="noStrike" spc="-1" dirty="0">
              <a:solidFill>
                <a:srgbClr val="000000"/>
              </a:solidFill>
              <a:latin typeface="Arial"/>
            </a:endParaRPr>
          </a:p>
        </p:txBody>
      </p:sp>
      <p:sp>
        <p:nvSpPr>
          <p:cNvPr id="225" name="PlaceHolder 3"/>
          <p:cNvSpPr>
            <a:spLocks noGrp="1"/>
          </p:cNvSpPr>
          <p:nvPr>
            <p:ph type="sldNum" idx="19"/>
          </p:nvPr>
        </p:nvSpPr>
        <p:spPr>
          <a:xfrm>
            <a:off x="8737560" y="6492960"/>
            <a:ext cx="284436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46B1C475-CF40-4EEB-8430-A63B14DC515E}" type="slidenum">
              <a:rPr lang="en-US" sz="1200" b="1" strike="noStrike" spc="-1">
                <a:solidFill>
                  <a:srgbClr val="7030A0"/>
                </a:solidFill>
                <a:latin typeface="Calibri"/>
                <a:ea typeface="Calibri"/>
              </a:rPr>
              <a:t>2</a:t>
            </a:fld>
            <a:endParaRPr lang="en-IN" sz="1200" b="0" strike="noStrike" spc="-1">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152280" y="461465"/>
            <a:ext cx="1097244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dirty="0">
                <a:solidFill>
                  <a:schemeClr val="dk1"/>
                </a:solidFill>
                <a:latin typeface="Arial"/>
                <a:ea typeface="Arial"/>
              </a:rPr>
              <a:t>Work </a:t>
            </a:r>
            <a:r>
              <a:rPr lang="en-US" sz="4000" b="1" strike="noStrike" spc="-1" dirty="0" smtClean="0">
                <a:solidFill>
                  <a:schemeClr val="dk1"/>
                </a:solidFill>
                <a:latin typeface="Arial"/>
                <a:ea typeface="Arial"/>
              </a:rPr>
              <a:t>Done</a:t>
            </a:r>
            <a:endParaRPr lang="en-US" sz="4000" b="0" strike="noStrike" spc="-1" dirty="0">
              <a:solidFill>
                <a:srgbClr val="000000"/>
              </a:solidFill>
              <a:latin typeface="Arial"/>
            </a:endParaRPr>
          </a:p>
        </p:txBody>
      </p:sp>
      <p:sp>
        <p:nvSpPr>
          <p:cNvPr id="294" name="PlaceHolder 2"/>
          <p:cNvSpPr>
            <a:spLocks noGrp="1"/>
          </p:cNvSpPr>
          <p:nvPr>
            <p:ph/>
          </p:nvPr>
        </p:nvSpPr>
        <p:spPr>
          <a:xfrm>
            <a:off x="-300" y="1544129"/>
            <a:ext cx="12192000" cy="5391509"/>
          </a:xfrm>
          <a:prstGeom prst="rect">
            <a:avLst/>
          </a:prstGeom>
          <a:noFill/>
          <a:ln w="0">
            <a:noFill/>
          </a:ln>
        </p:spPr>
        <p:txBody>
          <a:bodyPr anchor="t">
            <a:normAutofit fontScale="77500" lnSpcReduction="20000"/>
          </a:bodyPr>
          <a:lstStyle/>
          <a:p>
            <a:pPr indent="0">
              <a:spcBef>
                <a:spcPts val="1417"/>
              </a:spcBef>
              <a:buNone/>
            </a:pPr>
            <a:r>
              <a:rPr lang="en-US" spc="-1" dirty="0" smtClean="0">
                <a:solidFill>
                  <a:schemeClr val="dk1"/>
                </a:solidFill>
                <a:latin typeface="Times New Roman"/>
                <a:ea typeface="Times New Roman"/>
              </a:rPr>
              <a:t>Research methodologies have been employed  and other theoretical and analytical models have been selected:</a:t>
            </a:r>
          </a:p>
          <a:p>
            <a:pPr indent="0">
              <a:spcBef>
                <a:spcPts val="1417"/>
              </a:spcBef>
              <a:buNone/>
            </a:pPr>
            <a:r>
              <a:rPr lang="en-US" spc="-1" dirty="0" smtClean="0">
                <a:solidFill>
                  <a:schemeClr val="dk1"/>
                </a:solidFill>
                <a:latin typeface="Times New Roman"/>
                <a:ea typeface="Times New Roman"/>
              </a:rPr>
              <a:t>• </a:t>
            </a:r>
            <a:r>
              <a:rPr lang="en-US" spc="-1" dirty="0">
                <a:solidFill>
                  <a:schemeClr val="dk1"/>
                </a:solidFill>
                <a:latin typeface="Times New Roman"/>
                <a:ea typeface="Times New Roman"/>
              </a:rPr>
              <a:t>Parametric Study ; Thickness Gradient, Cell Number and Arrangement, Material Properties </a:t>
            </a:r>
          </a:p>
          <a:p>
            <a:pPr indent="0">
              <a:spcBef>
                <a:spcPts val="1417"/>
              </a:spcBef>
              <a:buNone/>
            </a:pPr>
            <a:r>
              <a:rPr lang="en-US" spc="-1" dirty="0">
                <a:solidFill>
                  <a:schemeClr val="dk1"/>
                </a:solidFill>
                <a:latin typeface="Times New Roman"/>
                <a:ea typeface="Times New Roman"/>
              </a:rPr>
              <a:t>• Comparative Analysis; Uniform Thickness Tubes, Different Geometrical Configurations </a:t>
            </a:r>
          </a:p>
          <a:p>
            <a:pPr indent="0">
              <a:spcBef>
                <a:spcPts val="1417"/>
              </a:spcBef>
              <a:buNone/>
            </a:pPr>
            <a:r>
              <a:rPr lang="en-US" spc="-1" dirty="0">
                <a:solidFill>
                  <a:schemeClr val="dk1"/>
                </a:solidFill>
                <a:latin typeface="Times New Roman"/>
                <a:ea typeface="Times New Roman"/>
              </a:rPr>
              <a:t>• Analytical and Empirical Validation; Energy Absorption Formula, Crushing Force Models </a:t>
            </a:r>
          </a:p>
          <a:p>
            <a:pPr indent="0">
              <a:spcBef>
                <a:spcPts val="1417"/>
              </a:spcBef>
              <a:buNone/>
            </a:pPr>
            <a:r>
              <a:rPr lang="en-US" spc="-1" dirty="0">
                <a:solidFill>
                  <a:schemeClr val="dk1"/>
                </a:solidFill>
                <a:latin typeface="Times New Roman"/>
                <a:ea typeface="Times New Roman"/>
              </a:rPr>
              <a:t>• Design Optimization; response surface methodology (RSM) </a:t>
            </a:r>
          </a:p>
          <a:p>
            <a:pPr indent="0">
              <a:spcBef>
                <a:spcPts val="1417"/>
              </a:spcBef>
              <a:buNone/>
            </a:pPr>
            <a:r>
              <a:rPr lang="en-US" spc="-1" dirty="0" smtClean="0">
                <a:solidFill>
                  <a:schemeClr val="dk1"/>
                </a:solidFill>
                <a:latin typeface="Times New Roman"/>
                <a:ea typeface="Times New Roman"/>
              </a:rPr>
              <a:t>• </a:t>
            </a:r>
            <a:r>
              <a:rPr lang="en-US" spc="-1" dirty="0">
                <a:solidFill>
                  <a:schemeClr val="dk1"/>
                </a:solidFill>
                <a:latin typeface="Times New Roman"/>
                <a:ea typeface="Times New Roman"/>
              </a:rPr>
              <a:t>Quantitative Metrics for Performance Evaluation; Specific Energy Absorption (SEA), Peak Crushing </a:t>
            </a:r>
          </a:p>
          <a:p>
            <a:pPr indent="0">
              <a:spcBef>
                <a:spcPts val="1417"/>
              </a:spcBef>
              <a:buNone/>
            </a:pPr>
            <a:r>
              <a:rPr lang="en-US" spc="-1" dirty="0" smtClean="0">
                <a:solidFill>
                  <a:schemeClr val="dk1"/>
                </a:solidFill>
                <a:latin typeface="Times New Roman"/>
                <a:ea typeface="Times New Roman"/>
              </a:rPr>
              <a:t>• </a:t>
            </a:r>
            <a:r>
              <a:rPr lang="en-US" spc="-1" dirty="0">
                <a:solidFill>
                  <a:schemeClr val="dk1"/>
                </a:solidFill>
                <a:latin typeface="Times New Roman"/>
                <a:ea typeface="Times New Roman"/>
              </a:rPr>
              <a:t>Sensitivity Analysis </a:t>
            </a:r>
          </a:p>
          <a:p>
            <a:pPr indent="0">
              <a:spcBef>
                <a:spcPts val="1417"/>
              </a:spcBef>
              <a:buNone/>
            </a:pPr>
            <a:r>
              <a:rPr lang="en-US" spc="-1" dirty="0" smtClean="0">
                <a:solidFill>
                  <a:schemeClr val="dk1"/>
                </a:solidFill>
                <a:latin typeface="Times New Roman"/>
                <a:ea typeface="Times New Roman"/>
              </a:rPr>
              <a:t>• </a:t>
            </a:r>
            <a:r>
              <a:rPr lang="en-US" spc="-1" dirty="0">
                <a:solidFill>
                  <a:schemeClr val="dk1"/>
                </a:solidFill>
                <a:latin typeface="Times New Roman"/>
                <a:ea typeface="Times New Roman"/>
              </a:rPr>
              <a:t>complex proportional assessment (COPRAS) method </a:t>
            </a:r>
          </a:p>
          <a:p>
            <a:pPr indent="0">
              <a:spcBef>
                <a:spcPts val="1417"/>
              </a:spcBef>
              <a:buNone/>
            </a:pPr>
            <a:r>
              <a:rPr lang="en-US" spc="-1" dirty="0">
                <a:solidFill>
                  <a:schemeClr val="dk1"/>
                </a:solidFill>
                <a:latin typeface="Times New Roman"/>
                <a:ea typeface="Times New Roman"/>
              </a:rPr>
              <a:t>• multi-criteria decision-making (MCDM) problem </a:t>
            </a:r>
          </a:p>
          <a:p>
            <a:pPr indent="0">
              <a:spcBef>
                <a:spcPts val="1417"/>
              </a:spcBef>
              <a:buNone/>
            </a:pPr>
            <a:r>
              <a:rPr lang="en-US" spc="-1" dirty="0">
                <a:solidFill>
                  <a:schemeClr val="dk1"/>
                </a:solidFill>
                <a:latin typeface="Times New Roman"/>
                <a:ea typeface="Times New Roman"/>
              </a:rPr>
              <a:t>• </a:t>
            </a:r>
            <a:r>
              <a:rPr lang="en-US" spc="-1" dirty="0" err="1">
                <a:solidFill>
                  <a:schemeClr val="dk1"/>
                </a:solidFill>
                <a:latin typeface="Times New Roman"/>
                <a:ea typeface="Times New Roman"/>
              </a:rPr>
              <a:t>Kriging</a:t>
            </a:r>
            <a:r>
              <a:rPr lang="en-US" spc="-1" dirty="0">
                <a:solidFill>
                  <a:schemeClr val="dk1"/>
                </a:solidFill>
                <a:latin typeface="Times New Roman"/>
                <a:ea typeface="Times New Roman"/>
              </a:rPr>
              <a:t> model and optimization algorithm </a:t>
            </a:r>
          </a:p>
          <a:p>
            <a:pPr indent="0">
              <a:spcBef>
                <a:spcPts val="1417"/>
              </a:spcBef>
              <a:buNone/>
            </a:pPr>
            <a:r>
              <a:rPr lang="en-US" spc="-1" dirty="0">
                <a:solidFill>
                  <a:schemeClr val="dk1"/>
                </a:solidFill>
                <a:latin typeface="Times New Roman"/>
                <a:ea typeface="Times New Roman"/>
              </a:rPr>
              <a:t>• separate load case (SLC) </a:t>
            </a:r>
          </a:p>
          <a:p>
            <a:pPr indent="0">
              <a:spcBef>
                <a:spcPts val="1417"/>
              </a:spcBef>
              <a:buNone/>
            </a:pPr>
            <a:r>
              <a:rPr lang="en-US" spc="-1" dirty="0">
                <a:solidFill>
                  <a:schemeClr val="dk1"/>
                </a:solidFill>
                <a:latin typeface="Times New Roman"/>
                <a:ea typeface="Times New Roman"/>
              </a:rPr>
              <a:t>• multiple load cases (MLC)</a:t>
            </a:r>
            <a:endParaRPr lang="en-US" spc="-1" dirty="0" smtClean="0">
              <a:solidFill>
                <a:schemeClr val="dk1"/>
              </a:solidFill>
              <a:latin typeface="Times New Roman"/>
              <a:ea typeface="Times New Roman"/>
            </a:endParaRPr>
          </a:p>
        </p:txBody>
      </p:sp>
      <p:sp>
        <p:nvSpPr>
          <p:cNvPr id="295" name="PlaceHolder 3"/>
          <p:cNvSpPr>
            <a:spLocks noGrp="1"/>
          </p:cNvSpPr>
          <p:nvPr>
            <p:ph type="sldNum" idx="26"/>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32D3D5D5-09F7-40FE-9044-2F864223C9A4}" type="slidenum">
              <a:rPr lang="en-US" sz="1200" b="1" strike="noStrike" spc="-1">
                <a:solidFill>
                  <a:srgbClr val="7030A0"/>
                </a:solidFill>
                <a:latin typeface="Calibri"/>
                <a:ea typeface="Calibri"/>
              </a:rPr>
              <a:t>20</a:t>
            </a:fld>
            <a:endParaRPr lang="en-IN" sz="1200" b="0" strike="noStrike" spc="-1">
              <a:solidFill>
                <a:srgbClr val="000000"/>
              </a:solidFill>
              <a:latin typeface="Times New Roman"/>
            </a:endParaRPr>
          </a:p>
        </p:txBody>
      </p:sp>
    </p:spTree>
    <p:extLst>
      <p:ext uri="{BB962C8B-B14F-4D97-AF65-F5344CB8AC3E}">
        <p14:creationId xmlns:p14="http://schemas.microsoft.com/office/powerpoint/2010/main" val="3203553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91896" y="401081"/>
            <a:ext cx="1097244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dirty="0" smtClean="0">
                <a:solidFill>
                  <a:schemeClr val="dk1"/>
                </a:solidFill>
                <a:latin typeface="Arial"/>
                <a:ea typeface="Arial"/>
              </a:rPr>
              <a:t>Work Done</a:t>
            </a:r>
            <a:endParaRPr lang="en-US" sz="4000" b="0" strike="noStrike" spc="-1" dirty="0">
              <a:solidFill>
                <a:srgbClr val="000000"/>
              </a:solidFill>
              <a:latin typeface="Arial"/>
            </a:endParaRPr>
          </a:p>
        </p:txBody>
      </p:sp>
      <p:sp>
        <p:nvSpPr>
          <p:cNvPr id="294" name="PlaceHolder 2"/>
          <p:cNvSpPr>
            <a:spLocks noGrp="1"/>
          </p:cNvSpPr>
          <p:nvPr>
            <p:ph/>
          </p:nvPr>
        </p:nvSpPr>
        <p:spPr>
          <a:xfrm>
            <a:off x="609480" y="1600200"/>
            <a:ext cx="10972440" cy="4800240"/>
          </a:xfrm>
          <a:prstGeom prst="rect">
            <a:avLst/>
          </a:prstGeom>
          <a:noFill/>
          <a:ln w="0">
            <a:noFill/>
          </a:ln>
        </p:spPr>
        <p:txBody>
          <a:bodyPr anchor="t">
            <a:normAutofit fontScale="92500" lnSpcReduction="20000"/>
          </a:bodyPr>
          <a:lstStyle/>
          <a:p>
            <a:pPr marL="685800" indent="-457200">
              <a:spcBef>
                <a:spcPts val="1417"/>
              </a:spcBef>
            </a:pPr>
            <a:r>
              <a:rPr lang="en-US" sz="2800" b="0" strike="noStrike" spc="-1" dirty="0" smtClean="0">
                <a:solidFill>
                  <a:schemeClr val="dk1"/>
                </a:solidFill>
                <a:latin typeface="Times New Roman"/>
                <a:ea typeface="Times New Roman"/>
              </a:rPr>
              <a:t>One iteration of the Entire Analysis has been performed.</a:t>
            </a:r>
          </a:p>
          <a:p>
            <a:pPr marL="685800" indent="-457200">
              <a:spcBef>
                <a:spcPts val="1417"/>
              </a:spcBef>
            </a:pPr>
            <a:r>
              <a:rPr lang="en-US" spc="-1" dirty="0" smtClean="0">
                <a:solidFill>
                  <a:schemeClr val="dk1"/>
                </a:solidFill>
                <a:latin typeface="Times New Roman"/>
                <a:ea typeface="Times New Roman"/>
              </a:rPr>
              <a:t>Crushing analysis with simple walls had been performed and the results are also extracted successfully.</a:t>
            </a:r>
          </a:p>
          <a:p>
            <a:pPr marL="685800" indent="-457200">
              <a:spcBef>
                <a:spcPts val="1417"/>
              </a:spcBef>
            </a:pPr>
            <a:r>
              <a:rPr lang="en-US" spc="-1" dirty="0" smtClean="0">
                <a:solidFill>
                  <a:schemeClr val="dk1"/>
                </a:solidFill>
                <a:latin typeface="Times New Roman"/>
                <a:ea typeface="Times New Roman"/>
              </a:rPr>
              <a:t>Grid Independence Test (GIT) has been successfully performed .</a:t>
            </a:r>
          </a:p>
          <a:p>
            <a:pPr marL="685800" indent="-457200">
              <a:spcBef>
                <a:spcPts val="1417"/>
              </a:spcBef>
            </a:pPr>
            <a:r>
              <a:rPr lang="en-US" spc="-1" dirty="0">
                <a:solidFill>
                  <a:schemeClr val="dk1"/>
                </a:solidFill>
                <a:latin typeface="Times New Roman"/>
                <a:ea typeface="Times New Roman"/>
              </a:rPr>
              <a:t> In this study, if we</a:t>
            </a:r>
          </a:p>
          <a:p>
            <a:pPr marL="685800" indent="-457200">
              <a:spcBef>
                <a:spcPts val="1417"/>
              </a:spcBef>
            </a:pPr>
            <a:r>
              <a:rPr lang="en-US" spc="-1" dirty="0">
                <a:solidFill>
                  <a:schemeClr val="dk1"/>
                </a:solidFill>
                <a:latin typeface="Times New Roman"/>
                <a:ea typeface="Times New Roman"/>
              </a:rPr>
              <a:t> constrain Fmaxr150 </a:t>
            </a:r>
            <a:r>
              <a:rPr lang="en-US" spc="-1" dirty="0" err="1">
                <a:solidFill>
                  <a:schemeClr val="dk1"/>
                </a:solidFill>
                <a:latin typeface="Times New Roman"/>
                <a:ea typeface="Times New Roman"/>
              </a:rPr>
              <a:t>kN</a:t>
            </a:r>
            <a:r>
              <a:rPr lang="en-US" spc="-1" dirty="0">
                <a:solidFill>
                  <a:schemeClr val="dk1"/>
                </a:solidFill>
                <a:latin typeface="Times New Roman"/>
                <a:ea typeface="Times New Roman"/>
              </a:rPr>
              <a:t> for a quantitative comparison between</a:t>
            </a:r>
          </a:p>
          <a:p>
            <a:pPr marL="685800" indent="-457200">
              <a:spcBef>
                <a:spcPts val="1417"/>
              </a:spcBef>
            </a:pPr>
            <a:r>
              <a:rPr lang="en-US" spc="-1" dirty="0">
                <a:solidFill>
                  <a:schemeClr val="dk1"/>
                </a:solidFill>
                <a:latin typeface="Times New Roman"/>
                <a:ea typeface="Times New Roman"/>
              </a:rPr>
              <a:t> FGT and UT multi-cell structures, the optimal solutions can be</a:t>
            </a:r>
          </a:p>
          <a:p>
            <a:pPr marL="685800" indent="-457200">
              <a:spcBef>
                <a:spcPts val="1417"/>
              </a:spcBef>
            </a:pPr>
            <a:r>
              <a:rPr lang="en-US" spc="-1" dirty="0">
                <a:solidFill>
                  <a:schemeClr val="dk1"/>
                </a:solidFill>
                <a:latin typeface="Times New Roman"/>
                <a:ea typeface="Times New Roman"/>
              </a:rPr>
              <a:t> simply selected from the intersection between the Pareto frontiers</a:t>
            </a:r>
          </a:p>
          <a:p>
            <a:pPr marL="685800" indent="-457200">
              <a:spcBef>
                <a:spcPts val="1417"/>
              </a:spcBef>
            </a:pPr>
            <a:r>
              <a:rPr lang="en-US" spc="-1" dirty="0">
                <a:solidFill>
                  <a:schemeClr val="dk1"/>
                </a:solidFill>
                <a:latin typeface="Times New Roman"/>
                <a:ea typeface="Times New Roman"/>
              </a:rPr>
              <a:t> and the horizontal line of Fmax¼150 </a:t>
            </a:r>
            <a:r>
              <a:rPr lang="en-US" spc="-1" dirty="0" err="1">
                <a:solidFill>
                  <a:schemeClr val="dk1"/>
                </a:solidFill>
                <a:latin typeface="Times New Roman"/>
                <a:ea typeface="Times New Roman"/>
              </a:rPr>
              <a:t>kN</a:t>
            </a:r>
            <a:endParaRPr lang="en-US" spc="-1" dirty="0" smtClean="0">
              <a:solidFill>
                <a:schemeClr val="dk1"/>
              </a:solidFill>
              <a:latin typeface="Times New Roman"/>
              <a:ea typeface="Times New Roman"/>
            </a:endParaRPr>
          </a:p>
          <a:p>
            <a:pPr marL="685800" indent="-457200">
              <a:spcBef>
                <a:spcPts val="1417"/>
              </a:spcBef>
            </a:pPr>
            <a:r>
              <a:rPr lang="en-US" spc="-1" dirty="0" smtClean="0">
                <a:solidFill>
                  <a:schemeClr val="dk1"/>
                </a:solidFill>
                <a:latin typeface="Times New Roman"/>
                <a:ea typeface="Times New Roman"/>
              </a:rPr>
              <a:t>The results were as follows, the </a:t>
            </a:r>
            <a:r>
              <a:rPr lang="en-US" spc="-1" dirty="0">
                <a:solidFill>
                  <a:schemeClr val="dk1"/>
                </a:solidFill>
                <a:latin typeface="Times New Roman"/>
                <a:ea typeface="Times New Roman"/>
              </a:rPr>
              <a:t>SEA of </a:t>
            </a:r>
            <a:r>
              <a:rPr lang="en-US" spc="-1" dirty="0" smtClean="0">
                <a:solidFill>
                  <a:schemeClr val="dk1"/>
                </a:solidFill>
                <a:latin typeface="Times New Roman"/>
                <a:ea typeface="Times New Roman"/>
              </a:rPr>
              <a:t>the FGT </a:t>
            </a:r>
            <a:r>
              <a:rPr lang="en-US" spc="-1" dirty="0">
                <a:solidFill>
                  <a:schemeClr val="dk1"/>
                </a:solidFill>
                <a:latin typeface="Times New Roman"/>
                <a:ea typeface="Times New Roman"/>
              </a:rPr>
              <a:t>structure increases to 58.94 kJ/kg by 19.51</a:t>
            </a:r>
            <a:r>
              <a:rPr lang="en-US" spc="-1" dirty="0" smtClean="0">
                <a:solidFill>
                  <a:schemeClr val="dk1"/>
                </a:solidFill>
                <a:latin typeface="Times New Roman"/>
                <a:ea typeface="Times New Roman"/>
              </a:rPr>
              <a:t>%.</a:t>
            </a:r>
          </a:p>
          <a:p>
            <a:pPr marL="685800" indent="-457200">
              <a:spcBef>
                <a:spcPts val="1417"/>
              </a:spcBef>
            </a:pPr>
            <a:endParaRPr lang="en-US" spc="-1" dirty="0" smtClean="0">
              <a:solidFill>
                <a:schemeClr val="dk1"/>
              </a:solidFill>
              <a:latin typeface="Times New Roman"/>
              <a:ea typeface="Times New Roman"/>
            </a:endParaRPr>
          </a:p>
          <a:p>
            <a:pPr marL="685800" indent="-457200">
              <a:spcBef>
                <a:spcPts val="1417"/>
              </a:spcBef>
            </a:pPr>
            <a:endParaRPr lang="en-US" sz="2800" b="0" strike="noStrike" spc="-1" dirty="0">
              <a:solidFill>
                <a:schemeClr val="dk1"/>
              </a:solidFill>
              <a:latin typeface="Times New Roman"/>
              <a:ea typeface="Times New Roman"/>
            </a:endParaRPr>
          </a:p>
        </p:txBody>
      </p:sp>
      <p:sp>
        <p:nvSpPr>
          <p:cNvPr id="295" name="PlaceHolder 3"/>
          <p:cNvSpPr>
            <a:spLocks noGrp="1"/>
          </p:cNvSpPr>
          <p:nvPr>
            <p:ph type="sldNum" idx="26"/>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32D3D5D5-09F7-40FE-9044-2F864223C9A4}" type="slidenum">
              <a:rPr lang="en-US" sz="1200" b="1" strike="noStrike" spc="-1">
                <a:solidFill>
                  <a:srgbClr val="7030A0"/>
                </a:solidFill>
                <a:latin typeface="Calibri"/>
                <a:ea typeface="Calibri"/>
              </a:rPr>
              <a:t>21</a:t>
            </a:fld>
            <a:endParaRPr lang="en-IN" sz="1200" b="0" strike="noStrike" spc="-1">
              <a:solidFill>
                <a:srgbClr val="000000"/>
              </a:solidFill>
              <a:latin typeface="Times New Roman"/>
            </a:endParaRPr>
          </a:p>
        </p:txBody>
      </p:sp>
    </p:spTree>
    <p:extLst>
      <p:ext uri="{BB962C8B-B14F-4D97-AF65-F5344CB8AC3E}">
        <p14:creationId xmlns:p14="http://schemas.microsoft.com/office/powerpoint/2010/main" val="100092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idx="4294967295"/>
          </p:nvPr>
        </p:nvSpPr>
        <p:spPr>
          <a:xfrm>
            <a:off x="609480" y="426960"/>
            <a:ext cx="10972440" cy="944280"/>
          </a:xfrm>
          <a:prstGeom prst="rect">
            <a:avLst/>
          </a:prstGeom>
          <a:noFill/>
          <a:ln w="0">
            <a:noFill/>
          </a:ln>
        </p:spPr>
        <p:txBody>
          <a:bodyPr anchor="ctr">
            <a:normAutofit/>
          </a:bodyPr>
          <a:lstStyle/>
          <a:p>
            <a:pPr indent="0">
              <a:lnSpc>
                <a:spcPct val="100000"/>
              </a:lnSpc>
              <a:buNone/>
              <a:tabLst>
                <a:tab pos="0" algn="l"/>
              </a:tabLst>
            </a:pPr>
            <a:r>
              <a:rPr lang="en-US" sz="4000" b="1" strike="noStrike" spc="-1" dirty="0">
                <a:solidFill>
                  <a:schemeClr val="dk1"/>
                </a:solidFill>
                <a:latin typeface="Arial"/>
                <a:ea typeface="Arial"/>
              </a:rPr>
              <a:t>Work to be done</a:t>
            </a:r>
            <a:endParaRPr lang="en-US" sz="4000" b="0" strike="noStrike" spc="-1" dirty="0">
              <a:solidFill>
                <a:srgbClr val="000000"/>
              </a:solidFill>
              <a:latin typeface="Arial"/>
            </a:endParaRPr>
          </a:p>
        </p:txBody>
      </p:sp>
      <p:sp>
        <p:nvSpPr>
          <p:cNvPr id="294" name="PlaceHolder 2"/>
          <p:cNvSpPr>
            <a:spLocks noGrp="1"/>
          </p:cNvSpPr>
          <p:nvPr>
            <p:ph idx="4294967295"/>
          </p:nvPr>
        </p:nvSpPr>
        <p:spPr>
          <a:xfrm>
            <a:off x="609480" y="1600200"/>
            <a:ext cx="10972440" cy="4800240"/>
          </a:xfrm>
          <a:prstGeom prst="rect">
            <a:avLst/>
          </a:prstGeom>
          <a:noFill/>
          <a:ln w="0">
            <a:noFill/>
          </a:ln>
        </p:spPr>
        <p:txBody>
          <a:bodyPr anchor="t">
            <a:normAutofit/>
          </a:bodyPr>
          <a:lstStyle/>
          <a:p>
            <a:pPr indent="0">
              <a:spcBef>
                <a:spcPts val="1417"/>
              </a:spcBef>
              <a:buNone/>
            </a:pPr>
            <a:r>
              <a:rPr lang="en-US" sz="2800" b="0" strike="noStrike" spc="-1" dirty="0" smtClean="0">
                <a:solidFill>
                  <a:schemeClr val="dk1"/>
                </a:solidFill>
                <a:latin typeface="Times New Roman"/>
                <a:ea typeface="Times New Roman"/>
              </a:rPr>
              <a:t>The iterations need to be repeated for</a:t>
            </a:r>
          </a:p>
          <a:p>
            <a:pPr marL="685800" indent="-457200">
              <a:spcBef>
                <a:spcPts val="1417"/>
              </a:spcBef>
            </a:pPr>
            <a:r>
              <a:rPr lang="en-US" spc="-1" dirty="0">
                <a:solidFill>
                  <a:schemeClr val="dk1"/>
                </a:solidFill>
                <a:latin typeface="Times New Roman"/>
                <a:ea typeface="Times New Roman"/>
              </a:rPr>
              <a:t> Crushing Analysis with Walls with Lattice Structure (Hexagonal) </a:t>
            </a:r>
          </a:p>
          <a:p>
            <a:pPr marL="685800" indent="-457200">
              <a:spcBef>
                <a:spcPts val="1417"/>
              </a:spcBef>
            </a:pPr>
            <a:r>
              <a:rPr lang="en-US" spc="-1" dirty="0" smtClean="0">
                <a:solidFill>
                  <a:schemeClr val="dk1"/>
                </a:solidFill>
                <a:latin typeface="Times New Roman"/>
                <a:ea typeface="Times New Roman"/>
              </a:rPr>
              <a:t> </a:t>
            </a:r>
            <a:r>
              <a:rPr lang="en-US" spc="-1" dirty="0">
                <a:solidFill>
                  <a:schemeClr val="dk1"/>
                </a:solidFill>
                <a:latin typeface="Times New Roman"/>
                <a:ea typeface="Times New Roman"/>
              </a:rPr>
              <a:t>Crushing Analysis with Walls reinforced with PU Foam  </a:t>
            </a:r>
          </a:p>
          <a:p>
            <a:pPr marL="685800" indent="-457200">
              <a:spcBef>
                <a:spcPts val="1417"/>
              </a:spcBef>
            </a:pPr>
            <a:r>
              <a:rPr lang="en-US" spc="-1" dirty="0" smtClean="0">
                <a:solidFill>
                  <a:schemeClr val="dk1"/>
                </a:solidFill>
                <a:latin typeface="Times New Roman"/>
                <a:ea typeface="Times New Roman"/>
              </a:rPr>
              <a:t> The results need to compared to come up with an optimal combination or material composition for selective purposes.</a:t>
            </a:r>
            <a:endParaRPr lang="en-US" sz="2800" b="0" strike="noStrike" spc="-1" dirty="0">
              <a:solidFill>
                <a:schemeClr val="dk1"/>
              </a:solidFill>
              <a:latin typeface="Times New Roman"/>
              <a:ea typeface="Times New Roman"/>
            </a:endParaRPr>
          </a:p>
        </p:txBody>
      </p:sp>
      <p:sp>
        <p:nvSpPr>
          <p:cNvPr id="295" name="PlaceHolder 3"/>
          <p:cNvSpPr>
            <a:spLocks noGrp="1"/>
          </p:cNvSpPr>
          <p:nvPr>
            <p:ph type="sldNum" idx="4294967295"/>
          </p:nvPr>
        </p:nvSpPr>
        <p:spPr>
          <a:xfrm>
            <a:off x="8737560" y="6492960"/>
            <a:ext cx="284472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32D3D5D5-09F7-40FE-9044-2F864223C9A4}" type="slidenum">
              <a:rPr lang="en-US" sz="1200" b="1" strike="noStrike" spc="-1">
                <a:solidFill>
                  <a:srgbClr val="7030A0"/>
                </a:solidFill>
                <a:latin typeface="Calibri"/>
                <a:ea typeface="Calibri"/>
              </a:rPr>
              <a:t>22</a:t>
            </a:fld>
            <a:endParaRPr lang="en-IN" sz="1200" b="0" strike="noStrike" spc="-1">
              <a:solidFill>
                <a:srgbClr val="000000"/>
              </a:solidFill>
              <a:latin typeface="Times New Roman"/>
            </a:endParaRPr>
          </a:p>
        </p:txBody>
      </p:sp>
    </p:spTree>
    <p:extLst>
      <p:ext uri="{BB962C8B-B14F-4D97-AF65-F5344CB8AC3E}">
        <p14:creationId xmlns:p14="http://schemas.microsoft.com/office/powerpoint/2010/main" val="155344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426960"/>
            <a:ext cx="10972440" cy="944280"/>
          </a:xfrm>
          <a:prstGeom prst="rect">
            <a:avLst/>
          </a:prstGeom>
          <a:noFill/>
          <a:ln w="0">
            <a:noFill/>
          </a:ln>
        </p:spPr>
        <p:txBody>
          <a:bodyPr anchor="ctr">
            <a:normAutofit/>
          </a:bodyPr>
          <a:lstStyle/>
          <a:p>
            <a:pPr indent="0">
              <a:lnSpc>
                <a:spcPct val="100000"/>
              </a:lnSpc>
              <a:buNone/>
              <a:tabLst>
                <a:tab pos="0" algn="l"/>
              </a:tabLst>
            </a:pPr>
            <a:r>
              <a:rPr lang="en-US" sz="4400" b="1" strike="noStrike" spc="-1">
                <a:solidFill>
                  <a:schemeClr val="dk1"/>
                </a:solidFill>
                <a:latin typeface="Arial"/>
                <a:ea typeface="Arial"/>
              </a:rPr>
              <a:t>References</a:t>
            </a:r>
            <a:endParaRPr lang="en-US" sz="4400" b="0" strike="noStrike" spc="-1">
              <a:solidFill>
                <a:srgbClr val="000000"/>
              </a:solidFill>
              <a:latin typeface="Arial"/>
            </a:endParaRPr>
          </a:p>
        </p:txBody>
      </p:sp>
      <p:sp>
        <p:nvSpPr>
          <p:cNvPr id="373" name="PlaceHolder 2"/>
          <p:cNvSpPr>
            <a:spLocks noGrp="1"/>
          </p:cNvSpPr>
          <p:nvPr>
            <p:ph/>
          </p:nvPr>
        </p:nvSpPr>
        <p:spPr>
          <a:xfrm>
            <a:off x="609480" y="1600200"/>
            <a:ext cx="10972440" cy="4800240"/>
          </a:xfrm>
          <a:prstGeom prst="rect">
            <a:avLst/>
          </a:prstGeom>
          <a:noFill/>
          <a:ln w="0">
            <a:noFill/>
          </a:ln>
        </p:spPr>
        <p:txBody>
          <a:bodyPr anchor="t">
            <a:normAutofit fontScale="97500"/>
          </a:bodyPr>
          <a:lstStyle/>
          <a:p>
            <a:pPr marL="333720" indent="-333720">
              <a:lnSpc>
                <a:spcPct val="100000"/>
              </a:lnSpc>
              <a:spcBef>
                <a:spcPts val="332"/>
              </a:spcBef>
              <a:buClr>
                <a:srgbClr val="002060"/>
              </a:buClr>
              <a:buSzPct val="80000"/>
              <a:buFont typeface="Noto Sans Symbols"/>
              <a:buChar char="⮚"/>
            </a:pPr>
            <a:r>
              <a:rPr lang="en-US" sz="1800" spc="-1" dirty="0">
                <a:solidFill>
                  <a:srgbClr val="000000"/>
                </a:solidFill>
              </a:rPr>
              <a:t>1.	</a:t>
            </a:r>
            <a:r>
              <a:rPr lang="en-US" sz="1800" spc="-1" dirty="0" err="1">
                <a:solidFill>
                  <a:srgbClr val="000000"/>
                </a:solidFill>
              </a:rPr>
              <a:t>Cortis</a:t>
            </a:r>
            <a:r>
              <a:rPr lang="en-US" sz="1800" spc="-1" dirty="0">
                <a:solidFill>
                  <a:srgbClr val="000000"/>
                </a:solidFill>
              </a:rPr>
              <a:t>, D., </a:t>
            </a:r>
            <a:r>
              <a:rPr lang="en-US" sz="1800" spc="-1" dirty="0" err="1">
                <a:solidFill>
                  <a:srgbClr val="000000"/>
                </a:solidFill>
              </a:rPr>
              <a:t>Orlandi</a:t>
            </a:r>
            <a:r>
              <a:rPr lang="en-US" sz="1800" spc="-1" dirty="0">
                <a:solidFill>
                  <a:srgbClr val="000000"/>
                </a:solidFill>
              </a:rPr>
              <a:t>, D., </a:t>
            </a:r>
            <a:r>
              <a:rPr lang="en-US" sz="1800" spc="-1" dirty="0" err="1">
                <a:solidFill>
                  <a:srgbClr val="000000"/>
                </a:solidFill>
              </a:rPr>
              <a:t>Pilone</a:t>
            </a:r>
            <a:r>
              <a:rPr lang="en-US" sz="1800" spc="-1" dirty="0">
                <a:solidFill>
                  <a:srgbClr val="000000"/>
                </a:solidFill>
              </a:rPr>
              <a:t>, D., Shinohara, T., </a:t>
            </a:r>
            <a:r>
              <a:rPr lang="en-US" sz="1800" spc="-1" dirty="0" err="1">
                <a:solidFill>
                  <a:srgbClr val="000000"/>
                </a:solidFill>
              </a:rPr>
              <a:t>Grazzi</a:t>
            </a:r>
            <a:r>
              <a:rPr lang="en-US" sz="1800" spc="-1" dirty="0">
                <a:solidFill>
                  <a:srgbClr val="000000"/>
                </a:solidFill>
              </a:rPr>
              <a:t>, F., </a:t>
            </a:r>
            <a:r>
              <a:rPr lang="en-US" sz="1800" spc="-1" dirty="0" err="1">
                <a:solidFill>
                  <a:srgbClr val="000000"/>
                </a:solidFill>
              </a:rPr>
              <a:t>Planell</a:t>
            </a:r>
            <a:r>
              <a:rPr lang="en-US" sz="1800" spc="-1" dirty="0">
                <a:solidFill>
                  <a:srgbClr val="000000"/>
                </a:solidFill>
              </a:rPr>
              <a:t>, O.S., </a:t>
            </a:r>
            <a:r>
              <a:rPr lang="en-US" sz="1800" spc="-1" dirty="0" err="1">
                <a:solidFill>
                  <a:srgbClr val="000000"/>
                </a:solidFill>
              </a:rPr>
              <a:t>Broggiato</a:t>
            </a:r>
            <a:r>
              <a:rPr lang="en-US" sz="1800" spc="-1" dirty="0">
                <a:solidFill>
                  <a:srgbClr val="000000"/>
                </a:solidFill>
              </a:rPr>
              <a:t>, G., &amp; </a:t>
            </a:r>
            <a:r>
              <a:rPr lang="en-US" sz="1800" spc="-1" dirty="0" err="1">
                <a:solidFill>
                  <a:srgbClr val="000000"/>
                </a:solidFill>
              </a:rPr>
              <a:t>Campana</a:t>
            </a:r>
            <a:r>
              <a:rPr lang="en-US" sz="1800" spc="-1" dirty="0">
                <a:solidFill>
                  <a:srgbClr val="000000"/>
                </a:solidFill>
              </a:rPr>
              <a:t>, F. (</a:t>
            </a:r>
            <a:r>
              <a:rPr lang="en-US" sz="1800" spc="-1" dirty="0" err="1">
                <a:solidFill>
                  <a:srgbClr val="000000"/>
                </a:solidFill>
              </a:rPr>
              <a:t>n.d.</a:t>
            </a:r>
            <a:r>
              <a:rPr lang="en-US" sz="1800" spc="-1" dirty="0">
                <a:solidFill>
                  <a:srgbClr val="000000"/>
                </a:solidFill>
              </a:rPr>
              <a:t>). Functionally graded material via L‑PBF: </a:t>
            </a:r>
            <a:r>
              <a:rPr lang="en-US" sz="1800" spc="-1" dirty="0" err="1">
                <a:solidFill>
                  <a:srgbClr val="000000"/>
                </a:solidFill>
              </a:rPr>
              <a:t>Characterisation</a:t>
            </a:r>
            <a:r>
              <a:rPr lang="en-US" sz="1800" spc="-1" dirty="0">
                <a:solidFill>
                  <a:srgbClr val="000000"/>
                </a:solidFill>
              </a:rPr>
              <a:t> of multi‑material junction between steels (AISI 316L/16MnCr5), copper (</a:t>
            </a:r>
            <a:r>
              <a:rPr lang="en-US" sz="1800" spc="-1" dirty="0" err="1">
                <a:solidFill>
                  <a:srgbClr val="000000"/>
                </a:solidFill>
              </a:rPr>
              <a:t>CuCrZr</a:t>
            </a:r>
            <a:r>
              <a:rPr lang="en-US" sz="1800" spc="-1" dirty="0">
                <a:solidFill>
                  <a:srgbClr val="000000"/>
                </a:solidFill>
              </a:rPr>
              <a:t>) and </a:t>
            </a:r>
            <a:r>
              <a:rPr lang="en-US" sz="1800" spc="-1" dirty="0" err="1">
                <a:solidFill>
                  <a:srgbClr val="000000"/>
                </a:solidFill>
              </a:rPr>
              <a:t>aluminium</a:t>
            </a:r>
            <a:r>
              <a:rPr lang="en-US" sz="1800" spc="-1" dirty="0">
                <a:solidFill>
                  <a:srgbClr val="000000"/>
                </a:solidFill>
              </a:rPr>
              <a:t> alloys (Al‑</a:t>
            </a:r>
            <a:r>
              <a:rPr lang="en-US" sz="1800" spc="-1" dirty="0" err="1">
                <a:solidFill>
                  <a:srgbClr val="000000"/>
                </a:solidFill>
              </a:rPr>
              <a:t>Sc</a:t>
            </a:r>
            <a:r>
              <a:rPr lang="en-US" sz="1800" spc="-1" dirty="0">
                <a:solidFill>
                  <a:srgbClr val="000000"/>
                </a:solidFill>
              </a:rPr>
              <a:t>/AlSi10Mg).	</a:t>
            </a:r>
            <a:endParaRPr lang="en-US" sz="1800" spc="-1" dirty="0" smtClean="0">
              <a:solidFill>
                <a:srgbClr val="000000"/>
              </a:solidFill>
            </a:endParaRPr>
          </a:p>
          <a:p>
            <a:pPr marL="333720" indent="-333720">
              <a:lnSpc>
                <a:spcPct val="100000"/>
              </a:lnSpc>
              <a:spcBef>
                <a:spcPts val="332"/>
              </a:spcBef>
              <a:buClr>
                <a:srgbClr val="002060"/>
              </a:buClr>
              <a:buSzPct val="80000"/>
              <a:buFont typeface="Noto Sans Symbols"/>
              <a:buChar char="⮚"/>
            </a:pPr>
            <a:r>
              <a:rPr lang="en-US" sz="1800" spc="-1" dirty="0" smtClean="0">
                <a:solidFill>
                  <a:srgbClr val="000000"/>
                </a:solidFill>
              </a:rPr>
              <a:t>2</a:t>
            </a:r>
            <a:r>
              <a:rPr lang="en-US" sz="1800" spc="-1" dirty="0">
                <a:solidFill>
                  <a:srgbClr val="000000"/>
                </a:solidFill>
              </a:rPr>
              <a:t>.	Fang, J., </a:t>
            </a:r>
            <a:r>
              <a:rPr lang="en-US" sz="1800" spc="-1" dirty="0" err="1">
                <a:solidFill>
                  <a:srgbClr val="000000"/>
                </a:solidFill>
              </a:rPr>
              <a:t>Gao</a:t>
            </a:r>
            <a:r>
              <a:rPr lang="en-US" sz="1800" spc="-1" dirty="0">
                <a:solidFill>
                  <a:srgbClr val="000000"/>
                </a:solidFill>
              </a:rPr>
              <a:t>, Y., Sun, G., </a:t>
            </a:r>
            <a:r>
              <a:rPr lang="en-US" sz="1800" spc="-1" dirty="0" err="1">
                <a:solidFill>
                  <a:srgbClr val="000000"/>
                </a:solidFill>
              </a:rPr>
              <a:t>Zheng</a:t>
            </a:r>
            <a:r>
              <a:rPr lang="en-US" sz="1800" spc="-1" dirty="0">
                <a:solidFill>
                  <a:srgbClr val="000000"/>
                </a:solidFill>
              </a:rPr>
              <a:t>, G., &amp; others. (2015). Dynamic crashing behavior of new </a:t>
            </a:r>
            <a:r>
              <a:rPr lang="en-US" sz="1800" spc="-1" dirty="0" err="1">
                <a:solidFill>
                  <a:srgbClr val="000000"/>
                </a:solidFill>
              </a:rPr>
              <a:t>extrudable</a:t>
            </a:r>
            <a:r>
              <a:rPr lang="en-US" sz="1800" spc="-1" dirty="0">
                <a:solidFill>
                  <a:srgbClr val="000000"/>
                </a:solidFill>
              </a:rPr>
              <a:t> multi-cell tubes with a functionally graded thickness. International Journal of Mechanical Sciences. DOI: 10.1016/j.ijmecsci.2015.08.029	</a:t>
            </a:r>
            <a:endParaRPr lang="en-US" sz="1800" spc="-1" dirty="0" smtClean="0">
              <a:solidFill>
                <a:srgbClr val="000000"/>
              </a:solidFill>
            </a:endParaRPr>
          </a:p>
          <a:p>
            <a:pPr marL="333720" indent="-333720">
              <a:lnSpc>
                <a:spcPct val="100000"/>
              </a:lnSpc>
              <a:spcBef>
                <a:spcPts val="332"/>
              </a:spcBef>
              <a:buClr>
                <a:srgbClr val="002060"/>
              </a:buClr>
              <a:buSzPct val="80000"/>
              <a:buFont typeface="Noto Sans Symbols"/>
              <a:buChar char="⮚"/>
            </a:pPr>
            <a:r>
              <a:rPr lang="en-US" sz="1800" spc="-1" dirty="0" smtClean="0">
                <a:solidFill>
                  <a:srgbClr val="000000"/>
                </a:solidFill>
              </a:rPr>
              <a:t>3</a:t>
            </a:r>
            <a:r>
              <a:rPr lang="en-US" sz="1800" spc="-1" dirty="0">
                <a:solidFill>
                  <a:srgbClr val="000000"/>
                </a:solidFill>
              </a:rPr>
              <a:t>.	Fang, J., </a:t>
            </a:r>
            <a:r>
              <a:rPr lang="en-US" sz="1800" spc="-1" dirty="0" err="1">
                <a:solidFill>
                  <a:srgbClr val="000000"/>
                </a:solidFill>
              </a:rPr>
              <a:t>Gao</a:t>
            </a:r>
            <a:r>
              <a:rPr lang="en-US" sz="1800" spc="-1" dirty="0">
                <a:solidFill>
                  <a:srgbClr val="000000"/>
                </a:solidFill>
              </a:rPr>
              <a:t>, Y., Sun, G., </a:t>
            </a:r>
            <a:r>
              <a:rPr lang="en-US" sz="1800" spc="-1" dirty="0" err="1">
                <a:solidFill>
                  <a:srgbClr val="000000"/>
                </a:solidFill>
              </a:rPr>
              <a:t>Qiu</a:t>
            </a:r>
            <a:r>
              <a:rPr lang="en-US" sz="1800" spc="-1" dirty="0">
                <a:solidFill>
                  <a:srgbClr val="000000"/>
                </a:solidFill>
              </a:rPr>
              <a:t>, N., &amp; others. (2015). On design of multi-cell tubes under axial and oblique impact loads. Thin-Walled Structures. DOI: 10.1016/j.tws.2015.07.002	</a:t>
            </a:r>
            <a:endParaRPr lang="en-US" sz="1800" spc="-1" dirty="0" smtClean="0">
              <a:solidFill>
                <a:srgbClr val="000000"/>
              </a:solidFill>
            </a:endParaRPr>
          </a:p>
          <a:p>
            <a:pPr marL="333720" indent="-333720">
              <a:lnSpc>
                <a:spcPct val="100000"/>
              </a:lnSpc>
              <a:spcBef>
                <a:spcPts val="332"/>
              </a:spcBef>
              <a:buClr>
                <a:srgbClr val="002060"/>
              </a:buClr>
              <a:buSzPct val="80000"/>
              <a:buFont typeface="Noto Sans Symbols"/>
              <a:buChar char="⮚"/>
            </a:pPr>
            <a:r>
              <a:rPr lang="en-US" sz="1800" spc="-1" dirty="0" smtClean="0">
                <a:solidFill>
                  <a:srgbClr val="000000"/>
                </a:solidFill>
              </a:rPr>
              <a:t>4</a:t>
            </a:r>
            <a:r>
              <a:rPr lang="en-US" sz="1800" spc="-1" dirty="0">
                <a:solidFill>
                  <a:srgbClr val="000000"/>
                </a:solidFill>
              </a:rPr>
              <a:t>.	</a:t>
            </a:r>
            <a:r>
              <a:rPr lang="en-US" sz="1800" spc="-1" dirty="0" err="1">
                <a:solidFill>
                  <a:srgbClr val="000000"/>
                </a:solidFill>
              </a:rPr>
              <a:t>Kocabas</a:t>
            </a:r>
            <a:r>
              <a:rPr lang="en-US" sz="1800" spc="-1" dirty="0">
                <a:solidFill>
                  <a:srgbClr val="000000"/>
                </a:solidFill>
              </a:rPr>
              <a:t>, G.B., </a:t>
            </a:r>
            <a:r>
              <a:rPr lang="en-US" sz="1800" spc="-1" dirty="0" err="1">
                <a:solidFill>
                  <a:srgbClr val="000000"/>
                </a:solidFill>
              </a:rPr>
              <a:t>Yalcinkaya</a:t>
            </a:r>
            <a:r>
              <a:rPr lang="en-US" sz="1800" spc="-1" dirty="0">
                <a:solidFill>
                  <a:srgbClr val="000000"/>
                </a:solidFill>
              </a:rPr>
              <a:t>, S., Cetin, E., &amp; </a:t>
            </a:r>
            <a:r>
              <a:rPr lang="en-US" sz="1800" spc="-1" dirty="0" err="1">
                <a:solidFill>
                  <a:srgbClr val="000000"/>
                </a:solidFill>
              </a:rPr>
              <a:t>Sahin</a:t>
            </a:r>
            <a:r>
              <a:rPr lang="en-US" sz="1800" spc="-1" dirty="0">
                <a:solidFill>
                  <a:srgbClr val="000000"/>
                </a:solidFill>
              </a:rPr>
              <a:t>, Y. (</a:t>
            </a:r>
            <a:r>
              <a:rPr lang="en-US" sz="1800" spc="-1" dirty="0" err="1">
                <a:solidFill>
                  <a:srgbClr val="000000"/>
                </a:solidFill>
              </a:rPr>
              <a:t>n.d.</a:t>
            </a:r>
            <a:r>
              <a:rPr lang="en-US" sz="1800" spc="-1" dirty="0">
                <a:solidFill>
                  <a:srgbClr val="000000"/>
                </a:solidFill>
              </a:rPr>
              <a:t>). Energy absorption of a novel lattice structure-filled </a:t>
            </a:r>
            <a:r>
              <a:rPr lang="en-US" sz="1800" spc="-1" dirty="0" err="1">
                <a:solidFill>
                  <a:srgbClr val="000000"/>
                </a:solidFill>
              </a:rPr>
              <a:t>multicell</a:t>
            </a:r>
            <a:r>
              <a:rPr lang="en-US" sz="1800" spc="-1" dirty="0">
                <a:solidFill>
                  <a:srgbClr val="000000"/>
                </a:solidFill>
              </a:rPr>
              <a:t> thin-walled tubes under axial and oblique loadings.	</a:t>
            </a:r>
            <a:endParaRPr lang="en-US" sz="1800" spc="-1" dirty="0" smtClean="0">
              <a:solidFill>
                <a:srgbClr val="000000"/>
              </a:solidFill>
            </a:endParaRPr>
          </a:p>
          <a:p>
            <a:pPr marL="333720" indent="-333720">
              <a:lnSpc>
                <a:spcPct val="100000"/>
              </a:lnSpc>
              <a:spcBef>
                <a:spcPts val="332"/>
              </a:spcBef>
              <a:buClr>
                <a:srgbClr val="002060"/>
              </a:buClr>
              <a:buSzPct val="80000"/>
              <a:buFont typeface="Noto Sans Symbols"/>
              <a:buChar char="⮚"/>
            </a:pPr>
            <a:r>
              <a:rPr lang="en-US" sz="1800" spc="-1" dirty="0" smtClean="0">
                <a:solidFill>
                  <a:srgbClr val="000000"/>
                </a:solidFill>
              </a:rPr>
              <a:t>5</a:t>
            </a:r>
            <a:r>
              <a:rPr lang="en-US" sz="1800" spc="-1" dirty="0">
                <a:solidFill>
                  <a:srgbClr val="000000"/>
                </a:solidFill>
              </a:rPr>
              <a:t>.	Sun, G., Li, G., </a:t>
            </a:r>
            <a:r>
              <a:rPr lang="en-US" sz="1800" spc="-1" dirty="0" err="1">
                <a:solidFill>
                  <a:srgbClr val="000000"/>
                </a:solidFill>
              </a:rPr>
              <a:t>Hou</a:t>
            </a:r>
            <a:r>
              <a:rPr lang="en-US" sz="1800" spc="-1" dirty="0">
                <a:solidFill>
                  <a:srgbClr val="000000"/>
                </a:solidFill>
              </a:rPr>
              <a:t>, S., Li, W., &amp; others. (2010). Crashworthiness design for functionally graded foam-filled thin-walled structures. Materials Science and Engineering A. DOI: 10.1016/j.msea.2009.11.022	</a:t>
            </a:r>
            <a:endParaRPr lang="en-US" sz="1800" spc="-1" dirty="0" smtClean="0">
              <a:solidFill>
                <a:srgbClr val="000000"/>
              </a:solidFill>
            </a:endParaRPr>
          </a:p>
          <a:p>
            <a:pPr marL="333720" indent="-333720">
              <a:lnSpc>
                <a:spcPct val="100000"/>
              </a:lnSpc>
              <a:spcBef>
                <a:spcPts val="332"/>
              </a:spcBef>
              <a:buClr>
                <a:srgbClr val="002060"/>
              </a:buClr>
              <a:buSzPct val="80000"/>
              <a:buFont typeface="Noto Sans Symbols"/>
              <a:buChar char="⮚"/>
            </a:pPr>
            <a:r>
              <a:rPr lang="en-US" sz="1800" spc="-1" dirty="0">
                <a:solidFill>
                  <a:srgbClr val="000000"/>
                </a:solidFill>
              </a:rPr>
              <a:t>6.	Yin, H., Wen, G., </a:t>
            </a:r>
            <a:r>
              <a:rPr lang="en-US" sz="1800" spc="-1" dirty="0" err="1">
                <a:solidFill>
                  <a:srgbClr val="000000"/>
                </a:solidFill>
              </a:rPr>
              <a:t>Hou</a:t>
            </a:r>
            <a:r>
              <a:rPr lang="en-US" sz="1800" spc="-1" dirty="0">
                <a:solidFill>
                  <a:srgbClr val="000000"/>
                </a:solidFill>
              </a:rPr>
              <a:t>, S., &amp; others. (2013). </a:t>
            </a:r>
            <a:r>
              <a:rPr lang="en-US" sz="1800" spc="-1" dirty="0" err="1">
                <a:solidFill>
                  <a:srgbClr val="000000"/>
                </a:solidFill>
              </a:rPr>
              <a:t>Multiobjective</a:t>
            </a:r>
            <a:r>
              <a:rPr lang="en-US" sz="1800" spc="-1" dirty="0">
                <a:solidFill>
                  <a:srgbClr val="000000"/>
                </a:solidFill>
              </a:rPr>
              <a:t> crashworthiness optimization of functionally lateral graded foam-filled tubes. Materials &amp; Design (1980-2015). DOI: 10.1016/j.matdes.2012.08.033</a:t>
            </a:r>
            <a:endParaRPr lang="en-US" sz="1800" spc="-1" dirty="0" smtClean="0">
              <a:solidFill>
                <a:srgbClr val="000000"/>
              </a:solidFill>
            </a:endParaRPr>
          </a:p>
          <a:p>
            <a:pPr marL="333720" indent="-333720">
              <a:lnSpc>
                <a:spcPct val="100000"/>
              </a:lnSpc>
              <a:spcBef>
                <a:spcPts val="332"/>
              </a:spcBef>
              <a:buClr>
                <a:srgbClr val="002060"/>
              </a:buClr>
              <a:buSzPct val="80000"/>
              <a:buFont typeface="Noto Sans Symbols"/>
              <a:buChar char="⮚"/>
            </a:pPr>
            <a:endParaRPr lang="en-US" sz="2100" b="0" strike="noStrike" spc="-1" dirty="0">
              <a:solidFill>
                <a:srgbClr val="000000"/>
              </a:solidFill>
              <a:latin typeface="Arial"/>
            </a:endParaRPr>
          </a:p>
        </p:txBody>
      </p:sp>
      <p:sp>
        <p:nvSpPr>
          <p:cNvPr id="376" name="PlaceHolder 5"/>
          <p:cNvSpPr>
            <a:spLocks noGrp="1"/>
          </p:cNvSpPr>
          <p:nvPr>
            <p:ph type="sldNum" idx="51"/>
          </p:nvPr>
        </p:nvSpPr>
        <p:spPr>
          <a:xfrm>
            <a:off x="8737560" y="6492960"/>
            <a:ext cx="284436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18CA80FB-0E96-4868-8B4C-AE5B6919BA41}" type="slidenum">
              <a:rPr lang="en-US" sz="1200" b="1" strike="noStrike" spc="-1">
                <a:solidFill>
                  <a:srgbClr val="7030A0"/>
                </a:solidFill>
                <a:latin typeface="Calibri"/>
                <a:ea typeface="Calibri"/>
              </a:rPr>
              <a:t>23</a:t>
            </a:fld>
            <a:endParaRPr lang="en-IN" sz="1200" b="0" strike="noStrike" spc="-1">
              <a:solidFill>
                <a:srgbClr val="000000"/>
              </a:solidFill>
              <a:latin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304920" y="304920"/>
            <a:ext cx="3733560" cy="944280"/>
          </a:xfrm>
          <a:prstGeom prst="rect">
            <a:avLst/>
          </a:prstGeom>
          <a:noFill/>
          <a:ln w="0">
            <a:noFill/>
          </a:ln>
        </p:spPr>
        <p:txBody>
          <a:bodyPr anchor="ctr">
            <a:normAutofit/>
          </a:bodyPr>
          <a:lstStyle/>
          <a:p>
            <a:pPr indent="0">
              <a:lnSpc>
                <a:spcPct val="100000"/>
              </a:lnSpc>
              <a:buNone/>
              <a:tabLst>
                <a:tab pos="0" algn="l"/>
              </a:tabLst>
            </a:pPr>
            <a:r>
              <a:rPr lang="en-US" sz="4400" b="1" strike="noStrike" spc="-1">
                <a:solidFill>
                  <a:schemeClr val="dk1"/>
                </a:solidFill>
                <a:latin typeface="Arial"/>
                <a:ea typeface="Arial"/>
              </a:rPr>
              <a:t>References</a:t>
            </a:r>
            <a:endParaRPr lang="en-US" sz="4400" b="0" strike="noStrike" spc="-1">
              <a:solidFill>
                <a:srgbClr val="000000"/>
              </a:solidFill>
              <a:latin typeface="Arial"/>
            </a:endParaRPr>
          </a:p>
        </p:txBody>
      </p:sp>
      <p:sp>
        <p:nvSpPr>
          <p:cNvPr id="370" name="PlaceHolder 2"/>
          <p:cNvSpPr>
            <a:spLocks noGrp="1"/>
          </p:cNvSpPr>
          <p:nvPr>
            <p:ph/>
          </p:nvPr>
        </p:nvSpPr>
        <p:spPr>
          <a:xfrm>
            <a:off x="609480" y="1600200"/>
            <a:ext cx="10972440" cy="4800240"/>
          </a:xfrm>
          <a:prstGeom prst="rect">
            <a:avLst/>
          </a:prstGeom>
          <a:noFill/>
          <a:ln w="0">
            <a:noFill/>
          </a:ln>
        </p:spPr>
        <p:txBody>
          <a:bodyPr anchor="t">
            <a:normAutofit fontScale="97500" lnSpcReduction="10000"/>
          </a:bodyPr>
          <a:lstStyle/>
          <a:p>
            <a:pPr marL="333720" indent="-333720">
              <a:lnSpc>
                <a:spcPct val="100000"/>
              </a:lnSpc>
              <a:spcBef>
                <a:spcPts val="332"/>
              </a:spcBef>
              <a:buClr>
                <a:srgbClr val="002060"/>
              </a:buClr>
              <a:buSzPct val="80000"/>
              <a:buFont typeface="Noto Sans Symbols"/>
              <a:buChar char="⮚"/>
            </a:pPr>
            <a:r>
              <a:rPr lang="en-US" sz="1800" spc="-1" dirty="0">
                <a:solidFill>
                  <a:srgbClr val="000000"/>
                </a:solidFill>
              </a:rPr>
              <a:t>	</a:t>
            </a:r>
          </a:p>
          <a:p>
            <a:pPr marL="333720" indent="-333720">
              <a:lnSpc>
                <a:spcPct val="100000"/>
              </a:lnSpc>
              <a:spcBef>
                <a:spcPts val="332"/>
              </a:spcBef>
              <a:buClr>
                <a:srgbClr val="002060"/>
              </a:buClr>
              <a:buSzPct val="80000"/>
              <a:buFont typeface="Noto Sans Symbols"/>
              <a:buChar char="⮚"/>
            </a:pPr>
            <a:r>
              <a:rPr lang="en-US" sz="1800" spc="-1" dirty="0">
                <a:solidFill>
                  <a:srgbClr val="000000"/>
                </a:solidFill>
              </a:rPr>
              <a:t>7.	Xiao, Z., Fang, J., Sun, G., &amp; Li, Q. (2015). Crashworthiness design for functionally graded foam-filled bumper beam. Advances in Engineering Software. DOI: 10.1016/j.advengsoft.2015.03.005	</a:t>
            </a:r>
          </a:p>
          <a:p>
            <a:pPr marL="333720" indent="-333720">
              <a:lnSpc>
                <a:spcPct val="100000"/>
              </a:lnSpc>
              <a:spcBef>
                <a:spcPts val="332"/>
              </a:spcBef>
              <a:buClr>
                <a:srgbClr val="002060"/>
              </a:buClr>
              <a:buSzPct val="80000"/>
              <a:buFont typeface="Noto Sans Symbols"/>
              <a:buChar char="⮚"/>
            </a:pPr>
            <a:r>
              <a:rPr lang="en-US" sz="1800" spc="-1" dirty="0">
                <a:solidFill>
                  <a:srgbClr val="000000"/>
                </a:solidFill>
              </a:rPr>
              <a:t>8.	Fang, J., </a:t>
            </a:r>
            <a:r>
              <a:rPr lang="en-US" sz="1800" spc="-1" dirty="0" err="1">
                <a:solidFill>
                  <a:srgbClr val="000000"/>
                </a:solidFill>
              </a:rPr>
              <a:t>Gao</a:t>
            </a:r>
            <a:r>
              <a:rPr lang="en-US" sz="1800" spc="-1" dirty="0">
                <a:solidFill>
                  <a:srgbClr val="000000"/>
                </a:solidFill>
              </a:rPr>
              <a:t>, Y., Sun, G., Li, Q., &amp; others. (2014). Parametric analysis and </a:t>
            </a:r>
            <a:r>
              <a:rPr lang="en-US" sz="1800" spc="-1" dirty="0" err="1">
                <a:solidFill>
                  <a:srgbClr val="000000"/>
                </a:solidFill>
              </a:rPr>
              <a:t>multiobjective</a:t>
            </a:r>
            <a:r>
              <a:rPr lang="en-US" sz="1800" spc="-1" dirty="0">
                <a:solidFill>
                  <a:srgbClr val="000000"/>
                </a:solidFill>
              </a:rPr>
              <a:t> optimization for functionally graded foam-filled thin-wall tube under lateral impact. Computational Materials Science. DOI: 10.1016/j.commatsci.2014.03.044	</a:t>
            </a:r>
          </a:p>
          <a:p>
            <a:pPr marL="333720" indent="-333720">
              <a:lnSpc>
                <a:spcPct val="100000"/>
              </a:lnSpc>
              <a:spcBef>
                <a:spcPts val="332"/>
              </a:spcBef>
              <a:buClr>
                <a:srgbClr val="002060"/>
              </a:buClr>
              <a:buSzPct val="80000"/>
              <a:buFont typeface="Noto Sans Symbols"/>
              <a:buChar char="⮚"/>
            </a:pPr>
            <a:r>
              <a:rPr lang="en-US" sz="1800" spc="-1" dirty="0">
                <a:solidFill>
                  <a:srgbClr val="000000"/>
                </a:solidFill>
              </a:rPr>
              <a:t>9.	</a:t>
            </a:r>
            <a:r>
              <a:rPr lang="en-US" sz="1800" spc="-1" dirty="0" err="1">
                <a:solidFill>
                  <a:srgbClr val="000000"/>
                </a:solidFill>
              </a:rPr>
              <a:t>Hou</a:t>
            </a:r>
            <a:r>
              <a:rPr lang="en-US" sz="1800" spc="-1" dirty="0">
                <a:solidFill>
                  <a:srgbClr val="000000"/>
                </a:solidFill>
              </a:rPr>
              <a:t>, S., Li, Q., Yang, X., &amp; others. (2008). </a:t>
            </a:r>
            <a:r>
              <a:rPr lang="en-US" sz="1800" spc="-1" dirty="0" err="1">
                <a:solidFill>
                  <a:srgbClr val="000000"/>
                </a:solidFill>
              </a:rPr>
              <a:t>Multiobjective</a:t>
            </a:r>
            <a:r>
              <a:rPr lang="en-US" sz="1800" spc="-1" dirty="0">
                <a:solidFill>
                  <a:srgbClr val="000000"/>
                </a:solidFill>
              </a:rPr>
              <a:t> optimization of multi-cell sections for the crashworthiness design. International Journal of Impact Engineering. DOI: 10.1016/j.ijimpeng.2007.09.003	</a:t>
            </a:r>
          </a:p>
          <a:p>
            <a:pPr marL="333720" indent="-333720">
              <a:lnSpc>
                <a:spcPct val="100000"/>
              </a:lnSpc>
              <a:spcBef>
                <a:spcPts val="332"/>
              </a:spcBef>
              <a:buClr>
                <a:srgbClr val="002060"/>
              </a:buClr>
              <a:buSzPct val="80000"/>
              <a:buFont typeface="Noto Sans Symbols"/>
              <a:buChar char="⮚"/>
            </a:pPr>
            <a:r>
              <a:rPr lang="en-US" sz="1800" spc="-1" dirty="0">
                <a:solidFill>
                  <a:srgbClr val="000000"/>
                </a:solidFill>
              </a:rPr>
              <a:t>10.	Yin, H., Wen, G., &amp; others. (2013). </a:t>
            </a:r>
            <a:r>
              <a:rPr lang="en-US" sz="1800" spc="-1" dirty="0" err="1">
                <a:solidFill>
                  <a:srgbClr val="000000"/>
                </a:solidFill>
              </a:rPr>
              <a:t>Multiobjective</a:t>
            </a:r>
            <a:r>
              <a:rPr lang="en-US" sz="1800" spc="-1" dirty="0">
                <a:solidFill>
                  <a:srgbClr val="000000"/>
                </a:solidFill>
              </a:rPr>
              <a:t> crashworthiness optimization design of functionally graded foam-filled tapered tube based on dynamic ensemble </a:t>
            </a:r>
            <a:r>
              <a:rPr lang="en-US" sz="1800" spc="-1" dirty="0" err="1">
                <a:solidFill>
                  <a:srgbClr val="000000"/>
                </a:solidFill>
              </a:rPr>
              <a:t>metamodel</a:t>
            </a:r>
            <a:r>
              <a:rPr lang="en-US" sz="1800" spc="-1" dirty="0">
                <a:solidFill>
                  <a:srgbClr val="000000"/>
                </a:solidFill>
              </a:rPr>
              <a:t>. Materials &amp; Design (1980-2015).	</a:t>
            </a:r>
            <a:endParaRPr lang="en-US" sz="1800" spc="-1" dirty="0" smtClean="0">
              <a:solidFill>
                <a:srgbClr val="000000"/>
              </a:solidFill>
            </a:endParaRPr>
          </a:p>
          <a:p>
            <a:pPr marL="333720" indent="-333720">
              <a:lnSpc>
                <a:spcPct val="100000"/>
              </a:lnSpc>
              <a:spcBef>
                <a:spcPts val="332"/>
              </a:spcBef>
              <a:buClr>
                <a:srgbClr val="002060"/>
              </a:buClr>
              <a:buSzPct val="80000"/>
              <a:buFont typeface="Noto Sans Symbols"/>
              <a:buChar char="⮚"/>
            </a:pPr>
            <a:r>
              <a:rPr lang="en-US" sz="1800" spc="-1" dirty="0" smtClean="0">
                <a:solidFill>
                  <a:srgbClr val="000000"/>
                </a:solidFill>
              </a:rPr>
              <a:t>11</a:t>
            </a:r>
            <a:r>
              <a:rPr lang="en-US" sz="1800" spc="-1" dirty="0">
                <a:solidFill>
                  <a:srgbClr val="000000"/>
                </a:solidFill>
              </a:rPr>
              <a:t>.	Sun, G., </a:t>
            </a:r>
            <a:r>
              <a:rPr lang="en-US" sz="1800" spc="-1" dirty="0" err="1">
                <a:solidFill>
                  <a:srgbClr val="000000"/>
                </a:solidFill>
              </a:rPr>
              <a:t>Tian</a:t>
            </a:r>
            <a:r>
              <a:rPr lang="en-US" sz="1800" spc="-1" dirty="0">
                <a:solidFill>
                  <a:srgbClr val="000000"/>
                </a:solidFill>
              </a:rPr>
              <a:t>, X., Fang, J., </a:t>
            </a:r>
            <a:r>
              <a:rPr lang="en-US" sz="1800" spc="-1" dirty="0" err="1">
                <a:solidFill>
                  <a:srgbClr val="000000"/>
                </a:solidFill>
              </a:rPr>
              <a:t>Xu</a:t>
            </a:r>
            <a:r>
              <a:rPr lang="en-US" sz="1800" spc="-1" dirty="0">
                <a:solidFill>
                  <a:srgbClr val="000000"/>
                </a:solidFill>
              </a:rPr>
              <a:t>, F., &amp; others. (2015). Dynamical bending analysis and optimization design for functionally graded thickness (FGT) tube. International Journal of Impact Engineering. DOI: 10.1016/j.ijimpeng.2014.12.007	</a:t>
            </a:r>
            <a:endParaRPr lang="en-US" sz="1800" spc="-1" dirty="0" smtClean="0">
              <a:solidFill>
                <a:srgbClr val="000000"/>
              </a:solidFill>
            </a:endParaRPr>
          </a:p>
          <a:p>
            <a:pPr marL="333720" indent="-333720">
              <a:lnSpc>
                <a:spcPct val="100000"/>
              </a:lnSpc>
              <a:spcBef>
                <a:spcPts val="332"/>
              </a:spcBef>
              <a:buClr>
                <a:srgbClr val="002060"/>
              </a:buClr>
              <a:buSzPct val="80000"/>
              <a:buFont typeface="Noto Sans Symbols"/>
              <a:buChar char="⮚"/>
            </a:pPr>
            <a:r>
              <a:rPr lang="en-US" sz="1800" spc="-1" dirty="0" smtClean="0">
                <a:solidFill>
                  <a:srgbClr val="000000"/>
                </a:solidFill>
              </a:rPr>
              <a:t>12</a:t>
            </a:r>
            <a:r>
              <a:rPr lang="en-US" sz="1800" spc="-1" dirty="0">
                <a:solidFill>
                  <a:srgbClr val="000000"/>
                </a:solidFill>
              </a:rPr>
              <a:t>.	El-</a:t>
            </a:r>
            <a:r>
              <a:rPr lang="en-US" sz="1800" spc="-1" dirty="0" err="1">
                <a:solidFill>
                  <a:srgbClr val="000000"/>
                </a:solidFill>
              </a:rPr>
              <a:t>Hage</a:t>
            </a:r>
            <a:r>
              <a:rPr lang="en-US" sz="1800" spc="-1" dirty="0">
                <a:solidFill>
                  <a:srgbClr val="000000"/>
                </a:solidFill>
              </a:rPr>
              <a:t>, H., </a:t>
            </a:r>
            <a:r>
              <a:rPr lang="en-US" sz="1800" spc="-1" dirty="0" err="1">
                <a:solidFill>
                  <a:srgbClr val="000000"/>
                </a:solidFill>
              </a:rPr>
              <a:t>Mallick</a:t>
            </a:r>
            <a:r>
              <a:rPr lang="en-US" sz="1800" spc="-1" dirty="0">
                <a:solidFill>
                  <a:srgbClr val="000000"/>
                </a:solidFill>
              </a:rPr>
              <a:t>, P. K., &amp; </a:t>
            </a:r>
            <a:r>
              <a:rPr lang="en-US" sz="1800" spc="-1" dirty="0" err="1">
                <a:solidFill>
                  <a:srgbClr val="000000"/>
                </a:solidFill>
              </a:rPr>
              <a:t>Zamani</a:t>
            </a:r>
            <a:r>
              <a:rPr lang="en-US" sz="1800" spc="-1" dirty="0">
                <a:solidFill>
                  <a:srgbClr val="000000"/>
                </a:solidFill>
              </a:rPr>
              <a:t>, N. (</a:t>
            </a:r>
            <a:r>
              <a:rPr lang="en-US" sz="1800" spc="-1" dirty="0" err="1">
                <a:solidFill>
                  <a:srgbClr val="000000"/>
                </a:solidFill>
              </a:rPr>
              <a:t>n.d.</a:t>
            </a:r>
            <a:r>
              <a:rPr lang="en-US" sz="1800" spc="-1" dirty="0">
                <a:solidFill>
                  <a:srgbClr val="000000"/>
                </a:solidFill>
              </a:rPr>
              <a:t>). Effect of triggering mechanism on the load-displacement response and folding pattern of square aluminum tubes. University of Windsor, Windsor, Ontario, Canada; University of Michigan-Dearborn, Dearborn, MI, USA.</a:t>
            </a:r>
          </a:p>
          <a:p>
            <a:pPr marL="333720" indent="-333720" algn="just">
              <a:lnSpc>
                <a:spcPct val="100000"/>
              </a:lnSpc>
              <a:buClr>
                <a:srgbClr val="002060"/>
              </a:buClr>
              <a:buSzPct val="80000"/>
              <a:buFont typeface="Noto Sans Symbols"/>
              <a:buChar char="⮚"/>
            </a:pPr>
            <a:endParaRPr lang="en-US" sz="1800" spc="-1" dirty="0">
              <a:solidFill>
                <a:srgbClr val="000000"/>
              </a:solidFill>
            </a:endParaRPr>
          </a:p>
        </p:txBody>
      </p:sp>
      <p:sp>
        <p:nvSpPr>
          <p:cNvPr id="371" name="PlaceHolder 3"/>
          <p:cNvSpPr>
            <a:spLocks noGrp="1"/>
          </p:cNvSpPr>
          <p:nvPr>
            <p:ph type="sldNum" idx="48"/>
          </p:nvPr>
        </p:nvSpPr>
        <p:spPr>
          <a:xfrm>
            <a:off x="8737560" y="6492960"/>
            <a:ext cx="284436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5D6AACB4-C864-42B9-A32C-127C84FFDB6B}" type="slidenum">
              <a:rPr lang="en-US" sz="1200" b="1" strike="noStrike" spc="-1">
                <a:solidFill>
                  <a:srgbClr val="7030A0"/>
                </a:solidFill>
                <a:latin typeface="Calibri"/>
                <a:ea typeface="Calibri"/>
              </a:rPr>
              <a:t>24</a:t>
            </a:fld>
            <a:endParaRPr lang="en-IN" sz="1200" b="0" strike="noStrike" spc="-1">
              <a:solidFill>
                <a:srgbClr val="000000"/>
              </a:solidFill>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sldNum" idx="52"/>
          </p:nvPr>
        </p:nvSpPr>
        <p:spPr>
          <a:xfrm>
            <a:off x="8737560" y="6356520"/>
            <a:ext cx="2844360" cy="364680"/>
          </a:xfrm>
          <a:prstGeom prst="rect">
            <a:avLst/>
          </a:prstGeom>
          <a:noFill/>
          <a:ln w="0">
            <a:noFill/>
          </a:ln>
        </p:spPr>
        <p:txBody>
          <a:bodyPr anchor="ctr">
            <a:noAutofit/>
          </a:bodyPr>
          <a:lstStyle>
            <a:lvl1pPr indent="0" algn="r">
              <a:lnSpc>
                <a:spcPct val="100000"/>
              </a:lnSpc>
              <a:buNone/>
              <a:tabLst>
                <a:tab pos="0" algn="l"/>
              </a:tabLst>
              <a:defRPr lang="en-US" sz="1200" b="0" strike="noStrike" spc="-1">
                <a:solidFill>
                  <a:srgbClr val="888888"/>
                </a:solidFill>
                <a:latin typeface="Calibri"/>
                <a:ea typeface="Calibri"/>
              </a:defRPr>
            </a:lvl1pPr>
          </a:lstStyle>
          <a:p>
            <a:pPr indent="0" algn="r">
              <a:lnSpc>
                <a:spcPct val="100000"/>
              </a:lnSpc>
              <a:buNone/>
              <a:tabLst>
                <a:tab pos="0" algn="l"/>
              </a:tabLst>
            </a:pPr>
            <a:fld id="{D3107469-2952-4CB3-A858-DD4493F7D3ED}" type="slidenum">
              <a:rPr lang="en-US" sz="1200" b="0" strike="noStrike" spc="-1">
                <a:solidFill>
                  <a:srgbClr val="888888"/>
                </a:solidFill>
                <a:latin typeface="Calibri"/>
                <a:ea typeface="Calibri"/>
              </a:rPr>
              <a:t>25</a:t>
            </a:fld>
            <a:endParaRPr lang="en-IN" sz="1200" b="0" strike="noStrike" spc="-1">
              <a:solidFill>
                <a:srgbClr val="000000"/>
              </a:solidFill>
              <a:latin typeface="Times New Roman"/>
            </a:endParaRPr>
          </a:p>
        </p:txBody>
      </p:sp>
      <p:sp>
        <p:nvSpPr>
          <p:cNvPr id="378" name="Google Shape;357;p44"/>
          <p:cNvSpPr/>
          <p:nvPr/>
        </p:nvSpPr>
        <p:spPr>
          <a:xfrm>
            <a:off x="3884400" y="2743200"/>
            <a:ext cx="4422600" cy="110772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tabLst>
                <a:tab pos="0" algn="l"/>
              </a:tabLst>
            </a:pPr>
            <a:r>
              <a:rPr lang="en-US" sz="6600" b="1" strike="noStrike" spc="-1">
                <a:solidFill>
                  <a:srgbClr val="002060"/>
                </a:solidFill>
                <a:latin typeface="Arial"/>
                <a:ea typeface="Arial"/>
              </a:rPr>
              <a:t>Thank you</a:t>
            </a:r>
            <a:endParaRPr lang="en-IN" sz="66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76320" y="152280"/>
            <a:ext cx="3809520" cy="1066320"/>
          </a:xfrm>
          <a:prstGeom prst="rect">
            <a:avLst/>
          </a:prstGeom>
          <a:noFill/>
          <a:ln w="0">
            <a:noFill/>
          </a:ln>
        </p:spPr>
        <p:txBody>
          <a:bodyPr anchor="ctr">
            <a:noAutofit/>
          </a:bodyPr>
          <a:lstStyle/>
          <a:p>
            <a:pPr indent="0">
              <a:lnSpc>
                <a:spcPct val="100000"/>
              </a:lnSpc>
              <a:buNone/>
              <a:tabLst>
                <a:tab pos="0" algn="l"/>
              </a:tabLst>
            </a:pPr>
            <a:r>
              <a:rPr lang="en-US" sz="4400" b="1" strike="noStrike" spc="-1">
                <a:solidFill>
                  <a:schemeClr val="dk1"/>
                </a:solidFill>
                <a:latin typeface="Arial"/>
                <a:ea typeface="Arial"/>
              </a:rPr>
              <a:t>Introduction</a:t>
            </a:r>
            <a:endParaRPr lang="en-US" sz="4400" b="0" strike="noStrike" spc="-1">
              <a:solidFill>
                <a:srgbClr val="000000"/>
              </a:solidFill>
              <a:latin typeface="Arial"/>
            </a:endParaRPr>
          </a:p>
        </p:txBody>
      </p:sp>
      <p:sp>
        <p:nvSpPr>
          <p:cNvPr id="229" name="PlaceHolder 2"/>
          <p:cNvSpPr>
            <a:spLocks noGrp="1"/>
          </p:cNvSpPr>
          <p:nvPr>
            <p:ph/>
          </p:nvPr>
        </p:nvSpPr>
        <p:spPr>
          <a:xfrm>
            <a:off x="609480" y="1789042"/>
            <a:ext cx="10972440" cy="4703918"/>
          </a:xfrm>
          <a:prstGeom prst="rect">
            <a:avLst/>
          </a:prstGeom>
          <a:noFill/>
          <a:ln w="0">
            <a:noFill/>
          </a:ln>
        </p:spPr>
        <p:txBody>
          <a:bodyPr anchor="t">
            <a:noAutofit/>
          </a:bodyPr>
          <a:lstStyle/>
          <a:p>
            <a:pPr>
              <a:lnSpc>
                <a:spcPct val="100000"/>
              </a:lnSpc>
              <a:buClr>
                <a:srgbClr val="002060"/>
              </a:buClr>
            </a:pPr>
            <a:r>
              <a:rPr lang="en-US" sz="2400" dirty="0"/>
              <a:t>Multi-cell structures have been extensively studied for their outstanding performance as potential energy absorbers. Unlike existing multi-cell tubes with a uniform thickness (UT), this paper introduces a functionally graded thickness (FGT) to multi-cell tubes under dynamic impact, which can be fabricated </a:t>
            </a:r>
            <a:r>
              <a:rPr lang="en-US" sz="2400" dirty="0" smtClean="0"/>
              <a:t>by an </a:t>
            </a:r>
            <a:r>
              <a:rPr lang="en-US" sz="2400" dirty="0"/>
              <a:t>extrusion process. A numerical model is first established using the nonlinear finite element analysis code LS-DYNA and validated with experimental data. Based on a numerical study, the thickness gradient parameters in different regions have considerable effects on the crashworthiness of the FGT multi-cell tubes. Moreover, the FGT multi-cell tubes are able to absorb more energy while yielding a similar level of peak impact force to the UT multi-cell </a:t>
            </a:r>
            <a:r>
              <a:rPr lang="en-US" sz="2400" dirty="0" smtClean="0"/>
              <a:t>tubes.</a:t>
            </a:r>
            <a:endParaRPr lang="en-US" sz="2400" b="0" strike="noStrike" spc="-1" dirty="0">
              <a:solidFill>
                <a:srgbClr val="000000"/>
              </a:solidFill>
              <a:latin typeface="Arial"/>
            </a:endParaRPr>
          </a:p>
        </p:txBody>
      </p:sp>
      <p:sp>
        <p:nvSpPr>
          <p:cNvPr id="230" name="PlaceHolder 3"/>
          <p:cNvSpPr>
            <a:spLocks noGrp="1"/>
          </p:cNvSpPr>
          <p:nvPr>
            <p:ph type="sldNum" idx="20"/>
          </p:nvPr>
        </p:nvSpPr>
        <p:spPr>
          <a:xfrm>
            <a:off x="8737560" y="6492960"/>
            <a:ext cx="284436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7D12F2FC-A6CA-481F-8CD7-ED7F737000D9}" type="slidenum">
              <a:rPr lang="en-US" sz="1200" b="1" strike="noStrike" spc="-1">
                <a:solidFill>
                  <a:srgbClr val="7030A0"/>
                </a:solidFill>
                <a:latin typeface="Calibri"/>
                <a:ea typeface="Calibri"/>
              </a:rPr>
              <a:t>3</a:t>
            </a:fld>
            <a:endParaRPr lang="en-IN" sz="1200" b="0" strike="noStrike" spc="-1">
              <a:solidFill>
                <a:srgbClr val="000000"/>
              </a:solidFill>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76320" y="152280"/>
            <a:ext cx="3809520" cy="1066320"/>
          </a:xfrm>
          <a:prstGeom prst="rect">
            <a:avLst/>
          </a:prstGeom>
          <a:noFill/>
          <a:ln w="0">
            <a:noFill/>
          </a:ln>
        </p:spPr>
        <p:txBody>
          <a:bodyPr anchor="ctr">
            <a:noAutofit/>
          </a:bodyPr>
          <a:lstStyle/>
          <a:p>
            <a:pPr indent="0">
              <a:lnSpc>
                <a:spcPct val="100000"/>
              </a:lnSpc>
              <a:buNone/>
              <a:tabLst>
                <a:tab pos="0" algn="l"/>
              </a:tabLst>
            </a:pPr>
            <a:r>
              <a:rPr lang="en-US" sz="4400" b="1" strike="noStrike" spc="-1">
                <a:solidFill>
                  <a:schemeClr val="dk1"/>
                </a:solidFill>
                <a:latin typeface="Arial"/>
                <a:ea typeface="Arial"/>
              </a:rPr>
              <a:t>Introduction</a:t>
            </a:r>
            <a:endParaRPr lang="en-US" sz="4400" b="0" strike="noStrike" spc="-1">
              <a:solidFill>
                <a:srgbClr val="000000"/>
              </a:solidFill>
              <a:latin typeface="Arial"/>
            </a:endParaRPr>
          </a:p>
        </p:txBody>
      </p:sp>
      <p:sp>
        <p:nvSpPr>
          <p:cNvPr id="229" name="PlaceHolder 2"/>
          <p:cNvSpPr>
            <a:spLocks noGrp="1"/>
          </p:cNvSpPr>
          <p:nvPr>
            <p:ph/>
          </p:nvPr>
        </p:nvSpPr>
        <p:spPr>
          <a:xfrm>
            <a:off x="609480" y="2014330"/>
            <a:ext cx="10972440" cy="4478630"/>
          </a:xfrm>
          <a:prstGeom prst="rect">
            <a:avLst/>
          </a:prstGeom>
          <a:noFill/>
          <a:ln w="0">
            <a:noFill/>
          </a:ln>
        </p:spPr>
        <p:txBody>
          <a:bodyPr anchor="t">
            <a:noAutofit/>
          </a:bodyPr>
          <a:lstStyle/>
          <a:p>
            <a:pPr>
              <a:lnSpc>
                <a:spcPct val="100000"/>
              </a:lnSpc>
              <a:buClr>
                <a:srgbClr val="002060"/>
              </a:buClr>
            </a:pPr>
            <a:r>
              <a:rPr lang="en-US" sz="2400" dirty="0" smtClean="0"/>
              <a:t>Finally</a:t>
            </a:r>
            <a:r>
              <a:rPr lang="en-US" sz="2400" dirty="0"/>
              <a:t>, </a:t>
            </a:r>
            <a:r>
              <a:rPr lang="en-US" sz="2400" dirty="0" smtClean="0"/>
              <a:t>multi objective </a:t>
            </a:r>
            <a:r>
              <a:rPr lang="en-US" sz="2400" dirty="0"/>
              <a:t>optimizations of the UT and FGT multi-cell tubes are then performed to determine the optimal gradient parameters that simultaneously improve the specific energy absorption (SEA) and reduce the maximum impact force. In these </a:t>
            </a:r>
            <a:r>
              <a:rPr lang="en-US" sz="2400" dirty="0" smtClean="0"/>
              <a:t>optimizations</a:t>
            </a:r>
            <a:r>
              <a:rPr lang="en-US" sz="2400" dirty="0"/>
              <a:t>, the </a:t>
            </a:r>
            <a:r>
              <a:rPr lang="en-US" sz="2400" dirty="0" smtClean="0"/>
              <a:t>multi objective </a:t>
            </a:r>
            <a:r>
              <a:rPr lang="en-US" sz="2400" dirty="0"/>
              <a:t>particle optimization (MOPSO) algorithm and response surface (RS) surrogate modeling technique are adopted. The optimization results demonstrate that the FGT multi-cell tubes produce more competent Pareto solutions than the conventional UT counterparts; similar gradients in the outer walls and stronger internal ribs are recommended for the FGT multi-cell tubes because of their improved interactions</a:t>
            </a:r>
            <a:endParaRPr lang="en-US" sz="2400" spc="-1" dirty="0">
              <a:solidFill>
                <a:srgbClr val="000000"/>
              </a:solidFill>
            </a:endParaRPr>
          </a:p>
          <a:p>
            <a:pPr>
              <a:lnSpc>
                <a:spcPct val="100000"/>
              </a:lnSpc>
              <a:buClr>
                <a:srgbClr val="002060"/>
              </a:buClr>
            </a:pPr>
            <a:endParaRPr lang="en-US" sz="2400" b="0" strike="noStrike" spc="-1" dirty="0">
              <a:solidFill>
                <a:srgbClr val="000000"/>
              </a:solidFill>
              <a:latin typeface="Arial"/>
            </a:endParaRPr>
          </a:p>
        </p:txBody>
      </p:sp>
      <p:sp>
        <p:nvSpPr>
          <p:cNvPr id="230" name="PlaceHolder 3"/>
          <p:cNvSpPr>
            <a:spLocks noGrp="1"/>
          </p:cNvSpPr>
          <p:nvPr>
            <p:ph type="sldNum" idx="20"/>
          </p:nvPr>
        </p:nvSpPr>
        <p:spPr>
          <a:xfrm>
            <a:off x="8737560" y="6492960"/>
            <a:ext cx="2844360" cy="364680"/>
          </a:xfrm>
          <a:prstGeom prst="rect">
            <a:avLst/>
          </a:prstGeom>
          <a:noFill/>
          <a:ln w="0">
            <a:noFill/>
          </a:ln>
        </p:spPr>
        <p:txBody>
          <a:bodyPr anchor="b">
            <a:noAutofit/>
          </a:bodyPr>
          <a:lstStyle>
            <a:lvl1pPr indent="0" algn="r">
              <a:lnSpc>
                <a:spcPct val="100000"/>
              </a:lnSpc>
              <a:buNone/>
              <a:tabLst>
                <a:tab pos="0" algn="l"/>
              </a:tabLst>
              <a:defRPr lang="en-US" sz="1200" b="1" strike="noStrike" spc="-1">
                <a:solidFill>
                  <a:srgbClr val="7030A0"/>
                </a:solidFill>
                <a:latin typeface="Calibri"/>
                <a:ea typeface="Calibri"/>
              </a:defRPr>
            </a:lvl1pPr>
          </a:lstStyle>
          <a:p>
            <a:pPr indent="0" algn="r">
              <a:lnSpc>
                <a:spcPct val="100000"/>
              </a:lnSpc>
              <a:buNone/>
              <a:tabLst>
                <a:tab pos="0" algn="l"/>
              </a:tabLst>
            </a:pPr>
            <a:fld id="{7D12F2FC-A6CA-481F-8CD7-ED7F737000D9}" type="slidenum">
              <a:rPr lang="en-US" sz="1200" b="1" strike="noStrike" spc="-1">
                <a:solidFill>
                  <a:srgbClr val="7030A0"/>
                </a:solidFill>
                <a:latin typeface="Calibri"/>
                <a:ea typeface="Calibri"/>
              </a:rPr>
              <a:t>4</a:t>
            </a:fld>
            <a:endParaRPr lang="en-IN" sz="1200" b="0" strike="noStrike" spc="-1">
              <a:solidFill>
                <a:srgbClr val="000000"/>
              </a:solidFill>
              <a:latin typeface="Times New Roman"/>
            </a:endParaRPr>
          </a:p>
        </p:txBody>
      </p:sp>
    </p:spTree>
    <p:extLst>
      <p:ext uri="{BB962C8B-B14F-4D97-AF65-F5344CB8AC3E}">
        <p14:creationId xmlns:p14="http://schemas.microsoft.com/office/powerpoint/2010/main" val="2493255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76320" y="144000"/>
            <a:ext cx="5028480" cy="1101600"/>
          </a:xfrm>
          <a:prstGeom prst="rect">
            <a:avLst/>
          </a:prstGeom>
          <a:noFill/>
          <a:ln w="0">
            <a:noFill/>
          </a:ln>
        </p:spPr>
        <p:txBody>
          <a:bodyPr lIns="90000" tIns="45000" rIns="90000" bIns="45000" anchor="ctr">
            <a:noAutofit/>
          </a:bodyPr>
          <a:lstStyle/>
          <a:p>
            <a:pPr indent="0">
              <a:lnSpc>
                <a:spcPct val="100000"/>
              </a:lnSpc>
              <a:buNone/>
              <a:tabLst>
                <a:tab pos="0" algn="l"/>
              </a:tabLst>
            </a:pPr>
            <a:r>
              <a:rPr lang="en-US" sz="4400" b="1" strike="noStrike" spc="-1" dirty="0">
                <a:solidFill>
                  <a:srgbClr val="002060"/>
                </a:solidFill>
                <a:latin typeface="Arial"/>
              </a:rPr>
              <a:t>Literature Survey</a:t>
            </a:r>
            <a:endParaRPr lang="en-US" sz="4400" b="0" strike="noStrike" spc="-1" dirty="0">
              <a:solidFill>
                <a:srgbClr val="000000"/>
              </a:solidFill>
              <a:latin typeface="Arial"/>
            </a:endParaRPr>
          </a:p>
        </p:txBody>
      </p:sp>
      <p:graphicFrame>
        <p:nvGraphicFramePr>
          <p:cNvPr id="233" name="Table 1"/>
          <p:cNvGraphicFramePr/>
          <p:nvPr>
            <p:extLst>
              <p:ext uri="{D42A27DB-BD31-4B8C-83A1-F6EECF244321}">
                <p14:modId xmlns:p14="http://schemas.microsoft.com/office/powerpoint/2010/main" val="57226249"/>
              </p:ext>
            </p:extLst>
          </p:nvPr>
        </p:nvGraphicFramePr>
        <p:xfrm>
          <a:off x="334753" y="1647166"/>
          <a:ext cx="11497521" cy="4701875"/>
        </p:xfrm>
        <a:graphic>
          <a:graphicData uri="http://schemas.openxmlformats.org/drawingml/2006/table">
            <a:tbl>
              <a:tblPr/>
              <a:tblGrid>
                <a:gridCol w="972742">
                  <a:extLst>
                    <a:ext uri="{9D8B030D-6E8A-4147-A177-3AD203B41FA5}">
                      <a16:colId xmlns:a16="http://schemas.microsoft.com/office/drawing/2014/main" xmlns="" val="20000"/>
                    </a:ext>
                  </a:extLst>
                </a:gridCol>
                <a:gridCol w="2807254">
                  <a:extLst>
                    <a:ext uri="{9D8B030D-6E8A-4147-A177-3AD203B41FA5}">
                      <a16:colId xmlns:a16="http://schemas.microsoft.com/office/drawing/2014/main" xmlns="" val="20001"/>
                    </a:ext>
                  </a:extLst>
                </a:gridCol>
                <a:gridCol w="7717525">
                  <a:extLst>
                    <a:ext uri="{9D8B030D-6E8A-4147-A177-3AD203B41FA5}">
                      <a16:colId xmlns:a16="http://schemas.microsoft.com/office/drawing/2014/main" xmlns="" val="20002"/>
                    </a:ext>
                  </a:extLst>
                </a:gridCol>
              </a:tblGrid>
              <a:tr h="802309">
                <a:tc>
                  <a:txBody>
                    <a:bodyPr/>
                    <a:lstStyle/>
                    <a:p>
                      <a:pPr>
                        <a:lnSpc>
                          <a:spcPct val="100000"/>
                        </a:lnSpc>
                      </a:pPr>
                      <a:r>
                        <a:rPr lang="en-US" sz="1800" b="1" strike="noStrike" spc="-1" dirty="0">
                          <a:solidFill>
                            <a:schemeClr val="lt1"/>
                          </a:solidFill>
                          <a:latin typeface="Arial"/>
                        </a:rPr>
                        <a:t>Sl. No.</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Paper </a:t>
                      </a:r>
                      <a:r>
                        <a:rPr lang="en-US" sz="1800" b="1" strike="noStrike" spc="-1" dirty="0" smtClean="0">
                          <a:solidFill>
                            <a:schemeClr val="lt1"/>
                          </a:solidFill>
                          <a:latin typeface="Arial"/>
                        </a:rPr>
                        <a:t>Title</a:t>
                      </a:r>
                      <a:r>
                        <a:rPr lang="en-US" sz="1800" b="1" strike="noStrike" spc="-1" baseline="0" dirty="0" smtClean="0">
                          <a:solidFill>
                            <a:schemeClr val="lt1"/>
                          </a:solidFill>
                          <a:latin typeface="Arial"/>
                        </a:rPr>
                        <a:t> </a:t>
                      </a:r>
                      <a:r>
                        <a:rPr lang="en-US" sz="1800" b="1" strike="noStrike" spc="-1" dirty="0" smtClean="0">
                          <a:solidFill>
                            <a:schemeClr val="lt1"/>
                          </a:solidFill>
                          <a:latin typeface="Arial"/>
                        </a:rPr>
                        <a:t>and </a:t>
                      </a:r>
                      <a:r>
                        <a:rPr lang="en-US" sz="1800" b="1" strike="noStrike" spc="-1" dirty="0">
                          <a:solidFill>
                            <a:schemeClr val="lt1"/>
                          </a:solidFill>
                          <a:latin typeface="Arial"/>
                        </a:rPr>
                        <a:t>Year of Publication</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Important findings</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extLst>
                  <a:ext uri="{0D108BD9-81ED-4DB2-BD59-A6C34878D82A}">
                    <a16:rowId xmlns:a16="http://schemas.microsoft.com/office/drawing/2014/main" xmlns="" val="10000"/>
                  </a:ext>
                </a:extLst>
              </a:tr>
              <a:tr h="1872359">
                <a:tc>
                  <a:txBody>
                    <a:bodyPr/>
                    <a:lstStyle/>
                    <a:p>
                      <a:pPr>
                        <a:lnSpc>
                          <a:spcPct val="100000"/>
                        </a:lnSpc>
                      </a:pPr>
                      <a:r>
                        <a:rPr lang="en-US" sz="1400" b="0" strike="noStrike" spc="-1" dirty="0">
                          <a:solidFill>
                            <a:schemeClr val="dk1"/>
                          </a:solidFill>
                          <a:latin typeface="Arial"/>
                        </a:rPr>
                        <a:t>1</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tabLst>
                          <a:tab pos="0" algn="l"/>
                        </a:tabLst>
                      </a:pPr>
                      <a:r>
                        <a:rPr lang="en-US" sz="1400" dirty="0" smtClean="0"/>
                        <a:t>Crashworthiness design for functionally graded foam-filled bumper beam</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marL="285750" indent="-285750" algn="just">
                        <a:lnSpc>
                          <a:spcPct val="100000"/>
                        </a:lnSpc>
                        <a:buFont typeface="Arial" panose="020B0604020202020204" pitchFamily="34" charset="0"/>
                        <a:buChar char="•"/>
                        <a:tabLst>
                          <a:tab pos="0" algn="l"/>
                        </a:tabLst>
                      </a:pPr>
                      <a:r>
                        <a:rPr lang="en-US" sz="1400" dirty="0" smtClean="0"/>
                        <a:t>Investigate crashworthiness of functionally graded foam (FGF)-filled bumper beams for enhanced energy absorption and lightweight automotive design.</a:t>
                      </a:r>
                    </a:p>
                    <a:p>
                      <a:pPr marL="285750" indent="-285750" algn="just">
                        <a:lnSpc>
                          <a:spcPct val="100000"/>
                        </a:lnSpc>
                        <a:buFont typeface="Arial" panose="020B0604020202020204" pitchFamily="34" charset="0"/>
                        <a:buChar char="•"/>
                        <a:tabLst>
                          <a:tab pos="0" algn="l"/>
                        </a:tabLst>
                      </a:pPr>
                      <a:r>
                        <a:rPr lang="en-IN" sz="1400" b="0" strike="noStrike" spc="-1" dirty="0" smtClean="0">
                          <a:solidFill>
                            <a:srgbClr val="000000"/>
                          </a:solidFill>
                          <a:latin typeface="+mn-lt"/>
                        </a:rPr>
                        <a:t>Conventional hollow bumper beams made of steel or </a:t>
                      </a:r>
                      <a:r>
                        <a:rPr lang="en-IN" sz="1400" b="0" strike="noStrike" spc="-1" dirty="0" err="1" smtClean="0">
                          <a:solidFill>
                            <a:srgbClr val="000000"/>
                          </a:solidFill>
                          <a:latin typeface="+mn-lt"/>
                        </a:rPr>
                        <a:t>aluminum</a:t>
                      </a:r>
                      <a:r>
                        <a:rPr lang="en-IN" sz="1400" b="0" strike="noStrike" spc="-1" dirty="0" smtClean="0">
                          <a:solidFill>
                            <a:srgbClr val="000000"/>
                          </a:solidFill>
                          <a:latin typeface="+mn-lt"/>
                        </a:rPr>
                        <a:t> experience localized bending collapse during impact, leading to low energy absorption.</a:t>
                      </a:r>
                    </a:p>
                    <a:p>
                      <a:pPr marL="285750" indent="-285750" algn="just">
                        <a:lnSpc>
                          <a:spcPct val="100000"/>
                        </a:lnSpc>
                        <a:buFont typeface="Arial" panose="020B0604020202020204" pitchFamily="34" charset="0"/>
                        <a:buChar char="•"/>
                        <a:tabLst>
                          <a:tab pos="0" algn="l"/>
                        </a:tabLst>
                      </a:pPr>
                      <a:r>
                        <a:rPr lang="en-IN" sz="1400" b="0" strike="noStrike" spc="-1" dirty="0" smtClean="0">
                          <a:solidFill>
                            <a:srgbClr val="000000"/>
                          </a:solidFill>
                          <a:latin typeface="+mn-lt"/>
                        </a:rPr>
                        <a:t>FGF-filled beams use foam with variable density controlled by a gradient exponential parameter mm, enhancing structural rigidity and crash performance compared to uniform foam (UF) fillings.</a:t>
                      </a:r>
                    </a:p>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Can</a:t>
                      </a:r>
                      <a:r>
                        <a:rPr lang="en-US" sz="1400" b="0" strike="noStrike" spc="-1" baseline="0" dirty="0" smtClean="0">
                          <a:solidFill>
                            <a:srgbClr val="000000"/>
                          </a:solidFill>
                          <a:latin typeface="+mn-lt"/>
                        </a:rPr>
                        <a:t> be used here to understand FGFF and proceed with our project.</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xmlns="" val="10001"/>
                  </a:ext>
                </a:extLst>
              </a:tr>
              <a:tr h="2027207">
                <a:tc>
                  <a:txBody>
                    <a:bodyPr/>
                    <a:lstStyle/>
                    <a:p>
                      <a:pPr>
                        <a:lnSpc>
                          <a:spcPct val="100000"/>
                        </a:lnSpc>
                      </a:pPr>
                      <a:r>
                        <a:rPr lang="en-US" sz="1400" b="0" strike="noStrike" spc="-1" dirty="0">
                          <a:solidFill>
                            <a:schemeClr val="dk1"/>
                          </a:solidFill>
                          <a:latin typeface="Arial"/>
                        </a:rPr>
                        <a:t>2</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85680">
                        <a:lnSpc>
                          <a:spcPct val="107000"/>
                        </a:lnSpc>
                        <a:spcBef>
                          <a:spcPts val="805"/>
                        </a:spcBef>
                      </a:pPr>
                      <a:r>
                        <a:rPr lang="en-US" sz="1400" dirty="0" smtClean="0"/>
                        <a:t>Crashworthiness design for functionally graded foam-filled thin-walled structures </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285750" indent="-285750" algn="just">
                        <a:lnSpc>
                          <a:spcPct val="100000"/>
                        </a:lnSpc>
                        <a:buFont typeface="Arial" panose="020B0604020202020204" pitchFamily="34" charset="0"/>
                        <a:buChar char="•"/>
                        <a:tabLst>
                          <a:tab pos="0" algn="l"/>
                        </a:tabLst>
                      </a:pPr>
                      <a:r>
                        <a:rPr lang="en-US" sz="1400" dirty="0" smtClean="0"/>
                        <a:t>Foam-filled thin-walled structures enhance energy absorption and weight reduction, with applications in automotive, aerospace, defense, and transportation industries.</a:t>
                      </a:r>
                    </a:p>
                    <a:p>
                      <a:pPr marL="285750" indent="-285750" algn="just">
                        <a:lnSpc>
                          <a:spcPct val="100000"/>
                        </a:lnSpc>
                        <a:buFont typeface="Arial" panose="020B0604020202020204" pitchFamily="34" charset="0"/>
                        <a:buChar char="•"/>
                        <a:tabLst>
                          <a:tab pos="0" algn="l"/>
                        </a:tabLst>
                      </a:pPr>
                      <a:r>
                        <a:rPr lang="en-US" sz="1400" dirty="0" smtClean="0"/>
                        <a:t>FGF fillers, introduced in this study, vary in density across the depth with a gradient function controlled by the gradient exponential parameter mmm, offering improved crashworthiness over uniform foam (UF) fillers.</a:t>
                      </a:r>
                    </a:p>
                    <a:p>
                      <a:pPr marL="285750" indent="-285750" algn="just">
                        <a:lnSpc>
                          <a:spcPct val="100000"/>
                        </a:lnSpc>
                        <a:buFont typeface="Arial" panose="020B0604020202020204" pitchFamily="34" charset="0"/>
                        <a:buChar char="•"/>
                        <a:tabLst>
                          <a:tab pos="0" algn="l"/>
                        </a:tabLst>
                      </a:pPr>
                      <a:r>
                        <a:rPr lang="en-US" sz="1400" dirty="0" smtClean="0"/>
                        <a:t>FGF-filled columns outperform uniform foam in crashworthiness metrics such as SEA and peak force. The optimization results yield superior designs, showing the potential of FGF materials for lightweight energy-absorbing applications.</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xmlns="" val="10002"/>
                  </a:ext>
                </a:extLst>
              </a:tr>
            </a:tbl>
          </a:graphicData>
        </a:graphic>
      </p:graphicFrame>
      <p:sp>
        <p:nvSpPr>
          <p:cNvPr id="4" name="PlaceHolder 3"/>
          <p:cNvSpPr>
            <a:spLocks noGrp="1"/>
          </p:cNvSpPr>
          <p:nvPr>
            <p:ph type="sldNum" idx="2"/>
          </p:nvPr>
        </p:nvSpPr>
        <p:spPr/>
        <p:txBody>
          <a:bodyPr/>
          <a:lstStyle/>
          <a:p>
            <a:fld id="{10FC2A6C-5AEA-4CA2-B0E6-552C65B99FC5}" type="slidenum">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idx="4294967295"/>
          </p:nvPr>
        </p:nvSpPr>
        <p:spPr>
          <a:xfrm>
            <a:off x="76320" y="144000"/>
            <a:ext cx="5028480" cy="1101600"/>
          </a:xfrm>
          <a:prstGeom prst="rect">
            <a:avLst/>
          </a:prstGeom>
          <a:noFill/>
          <a:ln w="0">
            <a:noFill/>
          </a:ln>
        </p:spPr>
        <p:txBody>
          <a:bodyPr lIns="90000" tIns="45000" rIns="90000" bIns="45000" anchor="ctr">
            <a:noAutofit/>
          </a:bodyPr>
          <a:lstStyle/>
          <a:p>
            <a:pPr indent="0">
              <a:lnSpc>
                <a:spcPct val="100000"/>
              </a:lnSpc>
              <a:buNone/>
              <a:tabLst>
                <a:tab pos="0" algn="l"/>
              </a:tabLst>
            </a:pPr>
            <a:r>
              <a:rPr lang="en-US" sz="4400" b="1" strike="noStrike" spc="-1" dirty="0">
                <a:solidFill>
                  <a:srgbClr val="002060"/>
                </a:solidFill>
                <a:latin typeface="Arial"/>
              </a:rPr>
              <a:t>Literature Survey</a:t>
            </a:r>
            <a:endParaRPr lang="en-US" sz="4400" b="0" strike="noStrike" spc="-1" dirty="0">
              <a:solidFill>
                <a:srgbClr val="000000"/>
              </a:solidFill>
              <a:latin typeface="Arial"/>
            </a:endParaRPr>
          </a:p>
        </p:txBody>
      </p:sp>
      <p:graphicFrame>
        <p:nvGraphicFramePr>
          <p:cNvPr id="233" name="Table 1"/>
          <p:cNvGraphicFramePr/>
          <p:nvPr>
            <p:extLst>
              <p:ext uri="{D42A27DB-BD31-4B8C-83A1-F6EECF244321}">
                <p14:modId xmlns:p14="http://schemas.microsoft.com/office/powerpoint/2010/main" val="978354903"/>
              </p:ext>
            </p:extLst>
          </p:nvPr>
        </p:nvGraphicFramePr>
        <p:xfrm>
          <a:off x="343380" y="1854200"/>
          <a:ext cx="11497521" cy="4638760"/>
        </p:xfrm>
        <a:graphic>
          <a:graphicData uri="http://schemas.openxmlformats.org/drawingml/2006/table">
            <a:tbl>
              <a:tblPr/>
              <a:tblGrid>
                <a:gridCol w="972742">
                  <a:extLst>
                    <a:ext uri="{9D8B030D-6E8A-4147-A177-3AD203B41FA5}">
                      <a16:colId xmlns:a16="http://schemas.microsoft.com/office/drawing/2014/main" xmlns="" val="20000"/>
                    </a:ext>
                  </a:extLst>
                </a:gridCol>
                <a:gridCol w="2807254">
                  <a:extLst>
                    <a:ext uri="{9D8B030D-6E8A-4147-A177-3AD203B41FA5}">
                      <a16:colId xmlns:a16="http://schemas.microsoft.com/office/drawing/2014/main" xmlns="" val="20001"/>
                    </a:ext>
                  </a:extLst>
                </a:gridCol>
                <a:gridCol w="7717525">
                  <a:extLst>
                    <a:ext uri="{9D8B030D-6E8A-4147-A177-3AD203B41FA5}">
                      <a16:colId xmlns:a16="http://schemas.microsoft.com/office/drawing/2014/main" xmlns="" val="20002"/>
                    </a:ext>
                  </a:extLst>
                </a:gridCol>
              </a:tblGrid>
              <a:tr h="802309">
                <a:tc>
                  <a:txBody>
                    <a:bodyPr/>
                    <a:lstStyle/>
                    <a:p>
                      <a:pPr>
                        <a:lnSpc>
                          <a:spcPct val="100000"/>
                        </a:lnSpc>
                      </a:pPr>
                      <a:r>
                        <a:rPr lang="en-US" sz="1800" b="1" strike="noStrike" spc="-1" dirty="0">
                          <a:solidFill>
                            <a:schemeClr val="lt1"/>
                          </a:solidFill>
                          <a:latin typeface="Arial"/>
                        </a:rPr>
                        <a:t>Sl. No.</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Paper </a:t>
                      </a:r>
                      <a:r>
                        <a:rPr lang="en-US" sz="1800" b="1" strike="noStrike" spc="-1" dirty="0" smtClean="0">
                          <a:solidFill>
                            <a:schemeClr val="lt1"/>
                          </a:solidFill>
                          <a:latin typeface="Arial"/>
                        </a:rPr>
                        <a:t>Title and </a:t>
                      </a:r>
                      <a:r>
                        <a:rPr lang="en-US" sz="1800" b="1" strike="noStrike" spc="-1" dirty="0">
                          <a:solidFill>
                            <a:schemeClr val="lt1"/>
                          </a:solidFill>
                          <a:latin typeface="Arial"/>
                        </a:rPr>
                        <a:t>Year of Publication</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Important findings</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extLst>
                  <a:ext uri="{0D108BD9-81ED-4DB2-BD59-A6C34878D82A}">
                    <a16:rowId xmlns:a16="http://schemas.microsoft.com/office/drawing/2014/main" xmlns="" val="10000"/>
                  </a:ext>
                </a:extLst>
              </a:tr>
              <a:tr h="2013589">
                <a:tc>
                  <a:txBody>
                    <a:bodyPr/>
                    <a:lstStyle/>
                    <a:p>
                      <a:pPr>
                        <a:lnSpc>
                          <a:spcPct val="100000"/>
                        </a:lnSpc>
                      </a:pPr>
                      <a:r>
                        <a:rPr lang="en-US" sz="1400" b="0" strike="noStrike" spc="-1" dirty="0">
                          <a:solidFill>
                            <a:schemeClr val="dk1"/>
                          </a:solidFill>
                          <a:latin typeface="Arial"/>
                        </a:rPr>
                        <a:t>1</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tabLst>
                          <a:tab pos="0" algn="l"/>
                        </a:tabLst>
                      </a:pPr>
                      <a:r>
                        <a:rPr lang="en-US" sz="1400" dirty="0" smtClean="0"/>
                        <a:t>Dynamic crashing behavior of new </a:t>
                      </a:r>
                      <a:r>
                        <a:rPr lang="en-US" sz="1400" dirty="0" err="1" smtClean="0"/>
                        <a:t>extrudable</a:t>
                      </a:r>
                      <a:r>
                        <a:rPr lang="en-US" sz="1400" dirty="0" smtClean="0"/>
                        <a:t> multi-cell tubes with a functionally graded thickness</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marL="285750" indent="-285750" algn="just">
                        <a:lnSpc>
                          <a:spcPct val="100000"/>
                        </a:lnSpc>
                        <a:buFont typeface="Arial" panose="020B0604020202020204" pitchFamily="34" charset="0"/>
                        <a:buChar char="•"/>
                        <a:tabLst>
                          <a:tab pos="0" algn="l"/>
                        </a:tabLst>
                      </a:pPr>
                      <a:r>
                        <a:rPr lang="en-US" sz="1400" dirty="0" smtClean="0"/>
                        <a:t>A novel multi-cell tube with functionally graded thickness (FGT) is proposed, replacing conventional uniform thickness (UT) multi-cell tubes for dynamic impact scenarios. </a:t>
                      </a:r>
                    </a:p>
                    <a:p>
                      <a:pPr marL="285750" indent="-285750" algn="just">
                        <a:lnSpc>
                          <a:spcPct val="100000"/>
                        </a:lnSpc>
                        <a:buFont typeface="Arial" panose="020B0604020202020204" pitchFamily="34" charset="0"/>
                        <a:buChar char="•"/>
                        <a:tabLst>
                          <a:tab pos="0" algn="l"/>
                        </a:tabLst>
                      </a:pPr>
                      <a:r>
                        <a:rPr lang="en-US" sz="1400" dirty="0" smtClean="0"/>
                        <a:t>A numerical model based on the nonlinear finite element analysis (LS-DYNA) was developed and validated against experimental data, ensuring accuracy in deformation patterns, impact forces, and energy absorption behavior. (Incorporate</a:t>
                      </a:r>
                      <a:r>
                        <a:rPr lang="en-US" sz="1400" baseline="0" dirty="0" smtClean="0"/>
                        <a:t>d into the Project)</a:t>
                      </a:r>
                    </a:p>
                    <a:p>
                      <a:pPr marL="285750" indent="-285750" algn="just">
                        <a:lnSpc>
                          <a:spcPct val="100000"/>
                        </a:lnSpc>
                        <a:buFont typeface="Arial" panose="020B0604020202020204" pitchFamily="34" charset="0"/>
                        <a:buChar char="•"/>
                        <a:tabLst>
                          <a:tab pos="0" algn="l"/>
                        </a:tabLst>
                      </a:pPr>
                      <a:r>
                        <a:rPr lang="en-US" sz="1400" dirty="0" smtClean="0"/>
                        <a:t>The optimal FGT structure reduced peak forces while maintaining higher post-deformation impact forces, resulting in a 19.51% increase in specific energy absorption (SEA) compared to UT tubes.</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xmlns="" val="10001"/>
                  </a:ext>
                </a:extLst>
              </a:tr>
              <a:tr h="1822862">
                <a:tc>
                  <a:txBody>
                    <a:bodyPr/>
                    <a:lstStyle/>
                    <a:p>
                      <a:pPr>
                        <a:lnSpc>
                          <a:spcPct val="100000"/>
                        </a:lnSpc>
                      </a:pPr>
                      <a:r>
                        <a:rPr lang="en-US" sz="1400" b="0" strike="noStrike" spc="-1" dirty="0">
                          <a:solidFill>
                            <a:schemeClr val="dk1"/>
                          </a:solidFill>
                          <a:latin typeface="Arial"/>
                        </a:rPr>
                        <a:t>2</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85680">
                        <a:lnSpc>
                          <a:spcPct val="107000"/>
                        </a:lnSpc>
                        <a:spcBef>
                          <a:spcPts val="805"/>
                        </a:spcBef>
                      </a:pPr>
                      <a:r>
                        <a:rPr lang="en-US" sz="1400" dirty="0" smtClean="0"/>
                        <a:t>Dynamical bending analysis and optimization design for functionally graded thickness (FGT) tube</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285750" indent="-285750" algn="just">
                        <a:lnSpc>
                          <a:spcPct val="100000"/>
                        </a:lnSpc>
                        <a:buFont typeface="Arial" panose="020B0604020202020204" pitchFamily="34" charset="0"/>
                        <a:buChar char="•"/>
                        <a:tabLst>
                          <a:tab pos="0" algn="l"/>
                        </a:tabLst>
                      </a:pPr>
                      <a:r>
                        <a:rPr lang="en-US" sz="1400" b="0" strike="noStrike" spc="-1" dirty="0">
                          <a:solidFill>
                            <a:srgbClr val="000000"/>
                          </a:solidFill>
                          <a:latin typeface="+mn-lt"/>
                        </a:rPr>
                        <a:t>The force plate is a rubber plate with a single sensor at the bottom, measuring 250 mm x 150 mm x 10 mm, and capable of handling a maximum load of 60 kg. It uses a flexy-force pressure sensor from TEKSCAN connected to an </a:t>
                      </a:r>
                      <a:r>
                        <a:rPr lang="en-US" sz="1400" b="0" strike="noStrike" spc="-1" dirty="0" err="1">
                          <a:solidFill>
                            <a:srgbClr val="000000"/>
                          </a:solidFill>
                          <a:latin typeface="+mn-lt"/>
                        </a:rPr>
                        <a:t>ATmega</a:t>
                      </a:r>
                      <a:r>
                        <a:rPr lang="en-US" sz="1400" b="0" strike="noStrike" spc="-1" dirty="0">
                          <a:solidFill>
                            <a:srgbClr val="000000"/>
                          </a:solidFill>
                          <a:latin typeface="+mn-lt"/>
                        </a:rPr>
                        <a:t> 328 microcontroller.</a:t>
                      </a:r>
                    </a:p>
                    <a:p>
                      <a:pPr marL="285750" indent="-285750" algn="just">
                        <a:lnSpc>
                          <a:spcPct val="100000"/>
                        </a:lnSpc>
                        <a:buFont typeface="Arial" panose="020B0604020202020204" pitchFamily="34" charset="0"/>
                        <a:buChar char="•"/>
                        <a:tabLst>
                          <a:tab pos="0" algn="l"/>
                        </a:tabLst>
                      </a:pPr>
                      <a:r>
                        <a:rPr lang="en-US" sz="1400" b="0" strike="noStrike" spc="-1" dirty="0">
                          <a:solidFill>
                            <a:srgbClr val="000000"/>
                          </a:solidFill>
                          <a:latin typeface="+mn-lt"/>
                        </a:rPr>
                        <a:t>The prototype was tested on students for standing and walking biomechanics analysis. The force plate recorded vertical ground reaction forces, providing data similar in quality to commercial versions.</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xmlns="" val="10002"/>
                  </a:ext>
                </a:extLst>
              </a:tr>
            </a:tbl>
          </a:graphicData>
        </a:graphic>
      </p:graphicFrame>
      <p:sp>
        <p:nvSpPr>
          <p:cNvPr id="4" name="PlaceHolder 3"/>
          <p:cNvSpPr>
            <a:spLocks noGrp="1"/>
          </p:cNvSpPr>
          <p:nvPr>
            <p:ph type="sldNum" idx="2"/>
          </p:nvPr>
        </p:nvSpPr>
        <p:spPr/>
        <p:txBody>
          <a:bodyPr/>
          <a:lstStyle/>
          <a:p>
            <a:fld id="{10FC2A6C-5AEA-4CA2-B0E6-552C65B99FC5}" type="slidenum">
              <a:t>6</a:t>
            </a:fld>
            <a:endParaRPr/>
          </a:p>
        </p:txBody>
      </p:sp>
    </p:spTree>
    <p:extLst>
      <p:ext uri="{BB962C8B-B14F-4D97-AF65-F5344CB8AC3E}">
        <p14:creationId xmlns:p14="http://schemas.microsoft.com/office/powerpoint/2010/main" val="252568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idx="4294967295"/>
          </p:nvPr>
        </p:nvSpPr>
        <p:spPr>
          <a:xfrm>
            <a:off x="76320" y="144000"/>
            <a:ext cx="5028480" cy="1101600"/>
          </a:xfrm>
          <a:prstGeom prst="rect">
            <a:avLst/>
          </a:prstGeom>
          <a:noFill/>
          <a:ln w="0">
            <a:noFill/>
          </a:ln>
        </p:spPr>
        <p:txBody>
          <a:bodyPr lIns="90000" tIns="45000" rIns="90000" bIns="45000" anchor="ctr">
            <a:noAutofit/>
          </a:bodyPr>
          <a:lstStyle/>
          <a:p>
            <a:pPr indent="0">
              <a:lnSpc>
                <a:spcPct val="100000"/>
              </a:lnSpc>
              <a:buNone/>
              <a:tabLst>
                <a:tab pos="0" algn="l"/>
              </a:tabLst>
            </a:pPr>
            <a:r>
              <a:rPr lang="en-US" sz="4400" b="1" strike="noStrike" spc="-1" dirty="0">
                <a:solidFill>
                  <a:srgbClr val="002060"/>
                </a:solidFill>
                <a:latin typeface="Arial"/>
              </a:rPr>
              <a:t>Literature Survey</a:t>
            </a:r>
            <a:endParaRPr lang="en-US" sz="4400" b="0" strike="noStrike" spc="-1" dirty="0">
              <a:solidFill>
                <a:srgbClr val="000000"/>
              </a:solidFill>
              <a:latin typeface="Arial"/>
            </a:endParaRPr>
          </a:p>
        </p:txBody>
      </p:sp>
      <p:graphicFrame>
        <p:nvGraphicFramePr>
          <p:cNvPr id="233" name="Table 1"/>
          <p:cNvGraphicFramePr/>
          <p:nvPr>
            <p:extLst>
              <p:ext uri="{D42A27DB-BD31-4B8C-83A1-F6EECF244321}">
                <p14:modId xmlns:p14="http://schemas.microsoft.com/office/powerpoint/2010/main" val="3511294389"/>
              </p:ext>
            </p:extLst>
          </p:nvPr>
        </p:nvGraphicFramePr>
        <p:xfrm>
          <a:off x="300248" y="1515039"/>
          <a:ext cx="11497521" cy="5066916"/>
        </p:xfrm>
        <a:graphic>
          <a:graphicData uri="http://schemas.openxmlformats.org/drawingml/2006/table">
            <a:tbl>
              <a:tblPr/>
              <a:tblGrid>
                <a:gridCol w="972742">
                  <a:extLst>
                    <a:ext uri="{9D8B030D-6E8A-4147-A177-3AD203B41FA5}">
                      <a16:colId xmlns:a16="http://schemas.microsoft.com/office/drawing/2014/main" xmlns="" val="20000"/>
                    </a:ext>
                  </a:extLst>
                </a:gridCol>
                <a:gridCol w="2807254">
                  <a:extLst>
                    <a:ext uri="{9D8B030D-6E8A-4147-A177-3AD203B41FA5}">
                      <a16:colId xmlns:a16="http://schemas.microsoft.com/office/drawing/2014/main" xmlns="" val="20001"/>
                    </a:ext>
                  </a:extLst>
                </a:gridCol>
                <a:gridCol w="7717525">
                  <a:extLst>
                    <a:ext uri="{9D8B030D-6E8A-4147-A177-3AD203B41FA5}">
                      <a16:colId xmlns:a16="http://schemas.microsoft.com/office/drawing/2014/main" xmlns="" val="20002"/>
                    </a:ext>
                  </a:extLst>
                </a:gridCol>
              </a:tblGrid>
              <a:tr h="802309">
                <a:tc>
                  <a:txBody>
                    <a:bodyPr/>
                    <a:lstStyle/>
                    <a:p>
                      <a:pPr>
                        <a:lnSpc>
                          <a:spcPct val="100000"/>
                        </a:lnSpc>
                      </a:pPr>
                      <a:r>
                        <a:rPr lang="en-US" sz="1800" b="1" strike="noStrike" spc="-1" dirty="0">
                          <a:solidFill>
                            <a:schemeClr val="lt1"/>
                          </a:solidFill>
                          <a:latin typeface="Arial"/>
                        </a:rPr>
                        <a:t>Sl. No.</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Paper </a:t>
                      </a:r>
                      <a:r>
                        <a:rPr lang="en-US" sz="1800" b="1" strike="noStrike" spc="-1" dirty="0" smtClean="0">
                          <a:solidFill>
                            <a:schemeClr val="lt1"/>
                          </a:solidFill>
                          <a:latin typeface="Arial"/>
                        </a:rPr>
                        <a:t>Title</a:t>
                      </a:r>
                      <a:r>
                        <a:rPr lang="en-US" sz="1800" b="1" strike="noStrike" spc="-1" baseline="0" dirty="0" smtClean="0">
                          <a:solidFill>
                            <a:schemeClr val="lt1"/>
                          </a:solidFill>
                          <a:latin typeface="Arial"/>
                        </a:rPr>
                        <a:t> </a:t>
                      </a:r>
                      <a:r>
                        <a:rPr lang="en-US" sz="1800" b="1" strike="noStrike" spc="-1" dirty="0" smtClean="0">
                          <a:solidFill>
                            <a:schemeClr val="lt1"/>
                          </a:solidFill>
                          <a:latin typeface="Arial"/>
                        </a:rPr>
                        <a:t>and </a:t>
                      </a:r>
                      <a:r>
                        <a:rPr lang="en-US" sz="1800" b="1" strike="noStrike" spc="-1" dirty="0">
                          <a:solidFill>
                            <a:schemeClr val="lt1"/>
                          </a:solidFill>
                          <a:latin typeface="Arial"/>
                        </a:rPr>
                        <a:t>Year of Publication</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Important findings</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extLst>
                  <a:ext uri="{0D108BD9-81ED-4DB2-BD59-A6C34878D82A}">
                    <a16:rowId xmlns:a16="http://schemas.microsoft.com/office/drawing/2014/main" xmlns="" val="10000"/>
                  </a:ext>
                </a:extLst>
              </a:tr>
              <a:tr h="2349542">
                <a:tc>
                  <a:txBody>
                    <a:bodyPr/>
                    <a:lstStyle/>
                    <a:p>
                      <a:pPr>
                        <a:lnSpc>
                          <a:spcPct val="100000"/>
                        </a:lnSpc>
                      </a:pPr>
                      <a:r>
                        <a:rPr lang="en-US" sz="1400" b="0" strike="noStrike" spc="-1" dirty="0">
                          <a:solidFill>
                            <a:schemeClr val="dk1"/>
                          </a:solidFill>
                          <a:latin typeface="Arial"/>
                        </a:rPr>
                        <a:t>1</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tabLst>
                          <a:tab pos="0" algn="l"/>
                        </a:tabLst>
                      </a:pPr>
                      <a:r>
                        <a:rPr lang="en-US" sz="1400" b="0" strike="noStrike" spc="-1" dirty="0" smtClean="0">
                          <a:solidFill>
                            <a:srgbClr val="000000"/>
                          </a:solidFill>
                          <a:latin typeface="Arial"/>
                        </a:rPr>
                        <a:t>Effect</a:t>
                      </a:r>
                      <a:r>
                        <a:rPr lang="en-US" sz="1400" b="0" strike="noStrike" spc="-1" baseline="0" dirty="0" smtClean="0">
                          <a:solidFill>
                            <a:srgbClr val="000000"/>
                          </a:solidFill>
                          <a:latin typeface="Arial"/>
                        </a:rPr>
                        <a:t> of Trigger Mechanism on the Load – Displacement Response and Folding Pattern of Aluminum Tubes</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Investigating the effect of different triggering mechanisms on the load-displacement response and folding patterns of square aluminum tubes under quasi-static axial compressive load using LS-DYNA simulations.</a:t>
                      </a:r>
                    </a:p>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Triggering mechanisms influence both the load-displacement response and folding pattern. Even without a physical trigger, numerical precision can initiate folding. Hole patterns provided the lowest folding initiation force. Chamfered and geometrically imperfect tubes showed asymmetric or mixed folding modes. Rounded corners reduced folding initiation forces and induced mixed folding behavior. </a:t>
                      </a:r>
                    </a:p>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Very</a:t>
                      </a:r>
                      <a:r>
                        <a:rPr lang="en-US" sz="1400" b="0" strike="noStrike" spc="-1" baseline="0" dirty="0" smtClean="0">
                          <a:solidFill>
                            <a:srgbClr val="000000"/>
                          </a:solidFill>
                          <a:latin typeface="+mn-lt"/>
                        </a:rPr>
                        <a:t> much required for </a:t>
                      </a:r>
                      <a:r>
                        <a:rPr lang="en-US" sz="1400" b="0" strike="noStrike" spc="-1" baseline="0" dirty="0" err="1" smtClean="0">
                          <a:solidFill>
                            <a:srgbClr val="000000"/>
                          </a:solidFill>
                          <a:latin typeface="+mn-lt"/>
                        </a:rPr>
                        <a:t>Belytschko-Tsay</a:t>
                      </a:r>
                      <a:r>
                        <a:rPr lang="en-US" sz="1400" b="0" strike="noStrike" spc="-1" baseline="0" dirty="0" smtClean="0">
                          <a:solidFill>
                            <a:srgbClr val="000000"/>
                          </a:solidFill>
                          <a:latin typeface="+mn-lt"/>
                        </a:rPr>
                        <a:t> (BT) shell elements with 5 integration points through the thickness and one integration point in the plane of the shell for numerical model.</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xmlns="" val="10001"/>
                  </a:ext>
                </a:extLst>
              </a:tr>
              <a:tr h="1915065">
                <a:tc>
                  <a:txBody>
                    <a:bodyPr/>
                    <a:lstStyle/>
                    <a:p>
                      <a:pPr>
                        <a:lnSpc>
                          <a:spcPct val="100000"/>
                        </a:lnSpc>
                      </a:pPr>
                      <a:r>
                        <a:rPr lang="en-US" sz="1400" b="0" strike="noStrike" spc="-1" dirty="0">
                          <a:solidFill>
                            <a:schemeClr val="dk1"/>
                          </a:solidFill>
                          <a:latin typeface="Arial"/>
                        </a:rPr>
                        <a:t>2</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85680">
                        <a:lnSpc>
                          <a:spcPct val="107000"/>
                        </a:lnSpc>
                        <a:spcBef>
                          <a:spcPts val="805"/>
                        </a:spcBef>
                      </a:pPr>
                      <a:r>
                        <a:rPr lang="en-US" sz="1400" dirty="0" smtClean="0"/>
                        <a:t>Energy Absorption of a Novel Lattice Structure-Filled </a:t>
                      </a:r>
                      <a:r>
                        <a:rPr lang="en-US" sz="1400" dirty="0" err="1" smtClean="0"/>
                        <a:t>Multicell</a:t>
                      </a:r>
                      <a:r>
                        <a:rPr lang="en-US" sz="1400" dirty="0" smtClean="0"/>
                        <a:t> Thin-Walled Tubes Under Axial and Oblique Loadings</a:t>
                      </a:r>
                      <a:endParaRPr lang="en-IN" sz="1400" b="0" strike="noStrike" spc="-1" dirty="0">
                        <a:solidFill>
                          <a:srgbClr val="000000"/>
                        </a:solidFill>
                        <a:latin typeface="+mn-lt"/>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285750" indent="-285750" algn="just">
                        <a:lnSpc>
                          <a:spcPct val="100000"/>
                        </a:lnSpc>
                        <a:buFont typeface="Arial" panose="020B0604020202020204" pitchFamily="34" charset="0"/>
                        <a:buChar char="•"/>
                        <a:tabLst>
                          <a:tab pos="0" algn="l"/>
                        </a:tabLst>
                      </a:pPr>
                      <a:r>
                        <a:rPr lang="en-US" sz="1400" dirty="0" smtClean="0"/>
                        <a:t>The optimization yielded Pareto fronts comparing the crashworthiness of FGT and UT tubes, demonstrating that FGT is superior in SEA but has higher </a:t>
                      </a:r>
                      <a:r>
                        <a:rPr lang="en-US" sz="1400" dirty="0" err="1" smtClean="0"/>
                        <a:t>Fmax</a:t>
                      </a:r>
                      <a:r>
                        <a:rPr lang="en-US" sz="1400" dirty="0" smtClean="0"/>
                        <a:t>.</a:t>
                      </a:r>
                    </a:p>
                    <a:p>
                      <a:pPr marL="285750" indent="-285750" algn="just">
                        <a:lnSpc>
                          <a:spcPct val="100000"/>
                        </a:lnSpc>
                        <a:buFont typeface="Arial" panose="020B0604020202020204" pitchFamily="34" charset="0"/>
                        <a:buChar char="•"/>
                        <a:tabLst>
                          <a:tab pos="0" algn="l"/>
                        </a:tabLst>
                      </a:pPr>
                      <a:r>
                        <a:rPr lang="en-US" sz="1400" dirty="0" smtClean="0"/>
                        <a:t>The trade-off between SEA and </a:t>
                      </a:r>
                      <a:r>
                        <a:rPr lang="en-US" sz="1400" dirty="0" err="1" smtClean="0"/>
                        <a:t>Fmax</a:t>
                      </a:r>
                      <a:r>
                        <a:rPr lang="en-US" sz="1400" dirty="0" smtClean="0"/>
                        <a:t> suggests that while FGT is better in terms of energy absorption, UT might be preferred in scenarios requiring lower peak forces.</a:t>
                      </a:r>
                    </a:p>
                    <a:p>
                      <a:pPr marL="285750" indent="-285750" algn="just">
                        <a:lnSpc>
                          <a:spcPct val="100000"/>
                        </a:lnSpc>
                        <a:buFont typeface="Arial" panose="020B0604020202020204" pitchFamily="34" charset="0"/>
                        <a:buChar char="•"/>
                        <a:tabLst>
                          <a:tab pos="0" algn="l"/>
                        </a:tabLst>
                      </a:pPr>
                      <a:r>
                        <a:rPr lang="en-US" sz="1400" dirty="0" smtClean="0"/>
                        <a:t>The ideal maximum SEA for FGT was 0.83 J/g, whereas UT achieved 0.68 J/g. Conversely, the ideal minimum </a:t>
                      </a:r>
                      <a:r>
                        <a:rPr lang="en-US" sz="1400" dirty="0" err="1" smtClean="0"/>
                        <a:t>Fmax</a:t>
                      </a:r>
                      <a:r>
                        <a:rPr lang="en-US" sz="1400" dirty="0" smtClean="0"/>
                        <a:t> was 1.88 </a:t>
                      </a:r>
                      <a:r>
                        <a:rPr lang="en-US" sz="1400" dirty="0" err="1" smtClean="0"/>
                        <a:t>kN</a:t>
                      </a:r>
                      <a:r>
                        <a:rPr lang="en-US" sz="1400" dirty="0" smtClean="0"/>
                        <a:t> for FGT, compared to 1.19 </a:t>
                      </a:r>
                      <a:r>
                        <a:rPr lang="en-US" sz="1400" dirty="0" err="1" smtClean="0"/>
                        <a:t>kN</a:t>
                      </a:r>
                      <a:r>
                        <a:rPr lang="en-US" sz="1400" dirty="0" smtClean="0"/>
                        <a:t> for UT.</a:t>
                      </a:r>
                    </a:p>
                    <a:p>
                      <a:pPr marL="285750" indent="-285750" algn="just">
                        <a:lnSpc>
                          <a:spcPct val="100000"/>
                        </a:lnSpc>
                        <a:buFont typeface="Arial" panose="020B0604020202020204" pitchFamily="34" charset="0"/>
                        <a:buChar char="•"/>
                        <a:tabLst>
                          <a:tab pos="0" algn="l"/>
                        </a:tabLst>
                      </a:pPr>
                      <a:r>
                        <a:rPr lang="en-US" sz="1400" dirty="0" smtClean="0"/>
                        <a:t>MOPSO was employed due to its fast convergence and well-distributed Pareto fronts, efficiently addressing the </a:t>
                      </a:r>
                      <a:r>
                        <a:rPr lang="en-US" sz="1400" dirty="0" err="1" smtClean="0"/>
                        <a:t>multiobjective</a:t>
                      </a:r>
                      <a:r>
                        <a:rPr lang="en-US" sz="1400" dirty="0" smtClean="0"/>
                        <a:t> problem.</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xmlns="" val="10002"/>
                  </a:ext>
                </a:extLst>
              </a:tr>
            </a:tbl>
          </a:graphicData>
        </a:graphic>
      </p:graphicFrame>
      <p:sp>
        <p:nvSpPr>
          <p:cNvPr id="4" name="PlaceHolder 3"/>
          <p:cNvSpPr>
            <a:spLocks noGrp="1"/>
          </p:cNvSpPr>
          <p:nvPr>
            <p:ph type="sldNum" idx="2"/>
          </p:nvPr>
        </p:nvSpPr>
        <p:spPr/>
        <p:txBody>
          <a:bodyPr/>
          <a:lstStyle/>
          <a:p>
            <a:fld id="{10FC2A6C-5AEA-4CA2-B0E6-552C65B99FC5}" type="slidenum">
              <a:t>7</a:t>
            </a:fld>
            <a:endParaRPr/>
          </a:p>
        </p:txBody>
      </p:sp>
    </p:spTree>
    <p:extLst>
      <p:ext uri="{BB962C8B-B14F-4D97-AF65-F5344CB8AC3E}">
        <p14:creationId xmlns:p14="http://schemas.microsoft.com/office/powerpoint/2010/main" val="730284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idx="4294967295"/>
          </p:nvPr>
        </p:nvSpPr>
        <p:spPr>
          <a:xfrm>
            <a:off x="76320" y="144000"/>
            <a:ext cx="5028480" cy="1101600"/>
          </a:xfrm>
          <a:prstGeom prst="rect">
            <a:avLst/>
          </a:prstGeom>
          <a:noFill/>
          <a:ln w="0">
            <a:noFill/>
          </a:ln>
        </p:spPr>
        <p:txBody>
          <a:bodyPr lIns="90000" tIns="45000" rIns="90000" bIns="45000" anchor="ctr">
            <a:noAutofit/>
          </a:bodyPr>
          <a:lstStyle/>
          <a:p>
            <a:pPr indent="0">
              <a:lnSpc>
                <a:spcPct val="100000"/>
              </a:lnSpc>
              <a:buNone/>
              <a:tabLst>
                <a:tab pos="0" algn="l"/>
              </a:tabLst>
            </a:pPr>
            <a:r>
              <a:rPr lang="en-US" sz="4400" b="1" strike="noStrike" spc="-1" dirty="0">
                <a:solidFill>
                  <a:srgbClr val="002060"/>
                </a:solidFill>
                <a:latin typeface="Arial"/>
              </a:rPr>
              <a:t>Literature Survey</a:t>
            </a:r>
            <a:endParaRPr lang="en-US" sz="4400" b="0" strike="noStrike" spc="-1" dirty="0">
              <a:solidFill>
                <a:srgbClr val="000000"/>
              </a:solidFill>
              <a:latin typeface="Arial"/>
            </a:endParaRPr>
          </a:p>
        </p:txBody>
      </p:sp>
      <p:graphicFrame>
        <p:nvGraphicFramePr>
          <p:cNvPr id="233" name="Table 1"/>
          <p:cNvGraphicFramePr/>
          <p:nvPr>
            <p:extLst>
              <p:ext uri="{D42A27DB-BD31-4B8C-83A1-F6EECF244321}">
                <p14:modId xmlns:p14="http://schemas.microsoft.com/office/powerpoint/2010/main" val="2041704422"/>
              </p:ext>
            </p:extLst>
          </p:nvPr>
        </p:nvGraphicFramePr>
        <p:xfrm>
          <a:off x="343380" y="1854200"/>
          <a:ext cx="11497521" cy="4423491"/>
        </p:xfrm>
        <a:graphic>
          <a:graphicData uri="http://schemas.openxmlformats.org/drawingml/2006/table">
            <a:tbl>
              <a:tblPr/>
              <a:tblGrid>
                <a:gridCol w="972742">
                  <a:extLst>
                    <a:ext uri="{9D8B030D-6E8A-4147-A177-3AD203B41FA5}">
                      <a16:colId xmlns:a16="http://schemas.microsoft.com/office/drawing/2014/main" xmlns="" val="20000"/>
                    </a:ext>
                  </a:extLst>
                </a:gridCol>
                <a:gridCol w="2807254">
                  <a:extLst>
                    <a:ext uri="{9D8B030D-6E8A-4147-A177-3AD203B41FA5}">
                      <a16:colId xmlns:a16="http://schemas.microsoft.com/office/drawing/2014/main" xmlns="" val="20001"/>
                    </a:ext>
                  </a:extLst>
                </a:gridCol>
                <a:gridCol w="7717525">
                  <a:extLst>
                    <a:ext uri="{9D8B030D-6E8A-4147-A177-3AD203B41FA5}">
                      <a16:colId xmlns:a16="http://schemas.microsoft.com/office/drawing/2014/main" xmlns="" val="20002"/>
                    </a:ext>
                  </a:extLst>
                </a:gridCol>
              </a:tblGrid>
              <a:tr h="802309">
                <a:tc>
                  <a:txBody>
                    <a:bodyPr/>
                    <a:lstStyle/>
                    <a:p>
                      <a:pPr>
                        <a:lnSpc>
                          <a:spcPct val="100000"/>
                        </a:lnSpc>
                      </a:pPr>
                      <a:r>
                        <a:rPr lang="en-US" sz="1800" b="1" strike="noStrike" spc="-1" dirty="0">
                          <a:solidFill>
                            <a:schemeClr val="lt1"/>
                          </a:solidFill>
                          <a:latin typeface="Arial"/>
                        </a:rPr>
                        <a:t>Sl. No.</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Paper </a:t>
                      </a:r>
                      <a:r>
                        <a:rPr lang="en-US" sz="1800" b="1" strike="noStrike" spc="-1" dirty="0" smtClean="0">
                          <a:solidFill>
                            <a:schemeClr val="lt1"/>
                          </a:solidFill>
                          <a:latin typeface="Arial"/>
                        </a:rPr>
                        <a:t>Title</a:t>
                      </a:r>
                      <a:r>
                        <a:rPr lang="en-US" sz="1800" b="1" strike="noStrike" spc="-1" baseline="0" dirty="0" smtClean="0">
                          <a:solidFill>
                            <a:schemeClr val="lt1"/>
                          </a:solidFill>
                          <a:latin typeface="Arial"/>
                        </a:rPr>
                        <a:t> </a:t>
                      </a:r>
                      <a:r>
                        <a:rPr lang="en-US" sz="1800" b="1" strike="noStrike" spc="-1" dirty="0" smtClean="0">
                          <a:solidFill>
                            <a:schemeClr val="lt1"/>
                          </a:solidFill>
                          <a:latin typeface="Arial"/>
                        </a:rPr>
                        <a:t>and </a:t>
                      </a:r>
                      <a:r>
                        <a:rPr lang="en-US" sz="1800" b="1" strike="noStrike" spc="-1" dirty="0">
                          <a:solidFill>
                            <a:schemeClr val="lt1"/>
                          </a:solidFill>
                          <a:latin typeface="Arial"/>
                        </a:rPr>
                        <a:t>Year of Publication</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Important findings</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extLst>
                  <a:ext uri="{0D108BD9-81ED-4DB2-BD59-A6C34878D82A}">
                    <a16:rowId xmlns:a16="http://schemas.microsoft.com/office/drawing/2014/main" xmlns="" val="10000"/>
                  </a:ext>
                </a:extLst>
              </a:tr>
              <a:tr h="1587687">
                <a:tc>
                  <a:txBody>
                    <a:bodyPr/>
                    <a:lstStyle/>
                    <a:p>
                      <a:pPr>
                        <a:lnSpc>
                          <a:spcPct val="100000"/>
                        </a:lnSpc>
                      </a:pPr>
                      <a:r>
                        <a:rPr lang="en-US" sz="1400" b="0" strike="noStrike" spc="-1" dirty="0">
                          <a:solidFill>
                            <a:schemeClr val="dk1"/>
                          </a:solidFill>
                          <a:latin typeface="Arial"/>
                        </a:rPr>
                        <a:t>1</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tabLst>
                          <a:tab pos="0" algn="l"/>
                        </a:tabLst>
                      </a:pPr>
                      <a:r>
                        <a:rPr lang="en-IN" sz="1400" dirty="0" smtClean="0"/>
                        <a:t>Functionally graded material via L‑PBF: characterisation of multi‑material junction between steels (AISI 316L/16MnCr5), copper (</a:t>
                      </a:r>
                      <a:r>
                        <a:rPr lang="en-IN" sz="1400" dirty="0" err="1" smtClean="0"/>
                        <a:t>CuCrZr</a:t>
                      </a:r>
                      <a:r>
                        <a:rPr lang="en-IN" sz="1400" dirty="0" smtClean="0"/>
                        <a:t>) and aluminium alloys (Al‑</a:t>
                      </a:r>
                      <a:r>
                        <a:rPr lang="en-IN" sz="1400" dirty="0" err="1" smtClean="0"/>
                        <a:t>Sc</a:t>
                      </a:r>
                      <a:r>
                        <a:rPr lang="en-IN" sz="1400" dirty="0" smtClean="0"/>
                        <a:t>/AlSi10Mg)</a:t>
                      </a:r>
                      <a:endParaRPr lang="en-IN" sz="1400" b="0" strike="noStrike" spc="-1" dirty="0">
                        <a:solidFill>
                          <a:srgbClr val="000000"/>
                        </a:solidFill>
                        <a:latin typeface="Arial"/>
                      </a:endParaRPr>
                    </a:p>
                    <a:p>
                      <a:pPr>
                        <a:lnSpc>
                          <a:spcPct val="100000"/>
                        </a:lnSpc>
                        <a:tabLst>
                          <a:tab pos="0" algn="l"/>
                        </a:tabLst>
                      </a:pP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marL="285750" indent="-285750" algn="just">
                        <a:lnSpc>
                          <a:spcPct val="100000"/>
                        </a:lnSpc>
                        <a:buFont typeface="Arial" panose="020B0604020202020204" pitchFamily="34" charset="0"/>
                        <a:buChar char="•"/>
                        <a:tabLst>
                          <a:tab pos="0" algn="l"/>
                        </a:tabLst>
                      </a:pPr>
                      <a:r>
                        <a:rPr lang="en-IN" sz="1400" b="0" strike="noStrike" spc="-1" dirty="0" smtClean="0">
                          <a:solidFill>
                            <a:srgbClr val="000000"/>
                          </a:solidFill>
                          <a:latin typeface="+mn-lt"/>
                        </a:rPr>
                        <a:t>Joints between various metal combinations were studied : AISI 316L stainless steel &amp; </a:t>
                      </a:r>
                      <a:r>
                        <a:rPr lang="en-IN" sz="1400" b="0" strike="noStrike" spc="-1" dirty="0" err="1" smtClean="0">
                          <a:solidFill>
                            <a:srgbClr val="000000"/>
                          </a:solidFill>
                          <a:latin typeface="+mn-lt"/>
                        </a:rPr>
                        <a:t>CuCrZr</a:t>
                      </a:r>
                      <a:r>
                        <a:rPr lang="en-IN" sz="1400" b="0" strike="noStrike" spc="-1" dirty="0" smtClean="0">
                          <a:solidFill>
                            <a:srgbClr val="000000"/>
                          </a:solidFill>
                          <a:latin typeface="+mn-lt"/>
                        </a:rPr>
                        <a:t> alloy AISI 316L stainless steel &amp; 16MnCr5 low-alloy steel Al-</a:t>
                      </a:r>
                      <a:r>
                        <a:rPr lang="en-IN" sz="1400" b="0" strike="noStrike" spc="-1" dirty="0" err="1" smtClean="0">
                          <a:solidFill>
                            <a:srgbClr val="000000"/>
                          </a:solidFill>
                          <a:latin typeface="+mn-lt"/>
                        </a:rPr>
                        <a:t>Sc</a:t>
                      </a:r>
                      <a:r>
                        <a:rPr lang="en-IN" sz="1400" b="0" strike="noStrike" spc="-1" dirty="0" smtClean="0">
                          <a:solidFill>
                            <a:srgbClr val="000000"/>
                          </a:solidFill>
                          <a:latin typeface="+mn-lt"/>
                        </a:rPr>
                        <a:t> alloy &amp; AlSi10Mg alloy.</a:t>
                      </a:r>
                    </a:p>
                    <a:p>
                      <a:pPr marL="285750" indent="-285750" algn="just">
                        <a:lnSpc>
                          <a:spcPct val="100000"/>
                        </a:lnSpc>
                        <a:buFont typeface="Arial" panose="020B0604020202020204" pitchFamily="34" charset="0"/>
                        <a:buChar char="•"/>
                        <a:tabLst>
                          <a:tab pos="0" algn="l"/>
                        </a:tabLst>
                      </a:pPr>
                      <a:r>
                        <a:rPr lang="en-US" sz="1400" dirty="0" smtClean="0"/>
                        <a:t>Further investigation into advanced laser sources and non-destructive testing techniques like Neutron Imaging (NI) is recommended.</a:t>
                      </a:r>
                    </a:p>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The data on this materials which is a multi metal material alloy can be</a:t>
                      </a:r>
                      <a:r>
                        <a:rPr lang="en-US" sz="1400" b="0" strike="noStrike" spc="-1" baseline="0" dirty="0" smtClean="0">
                          <a:solidFill>
                            <a:srgbClr val="000000"/>
                          </a:solidFill>
                          <a:latin typeface="+mn-lt"/>
                        </a:rPr>
                        <a:t> used in the composite aspect of this project.</a:t>
                      </a:r>
                      <a:endParaRPr lang="en-IN" sz="1400" b="0" strike="noStrike" spc="-1" dirty="0" smtClean="0">
                        <a:solidFill>
                          <a:srgbClr val="000000"/>
                        </a:solidFill>
                        <a:latin typeface="+mn-lt"/>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xmlns="" val="10001"/>
                  </a:ext>
                </a:extLst>
              </a:tr>
              <a:tr h="1822862">
                <a:tc>
                  <a:txBody>
                    <a:bodyPr/>
                    <a:lstStyle/>
                    <a:p>
                      <a:pPr>
                        <a:lnSpc>
                          <a:spcPct val="100000"/>
                        </a:lnSpc>
                      </a:pPr>
                      <a:r>
                        <a:rPr lang="en-US" sz="1400" b="0" strike="noStrike" spc="-1" dirty="0">
                          <a:solidFill>
                            <a:schemeClr val="dk1"/>
                          </a:solidFill>
                          <a:latin typeface="Arial"/>
                        </a:rPr>
                        <a:t>2</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85680">
                        <a:lnSpc>
                          <a:spcPct val="107000"/>
                        </a:lnSpc>
                        <a:spcBef>
                          <a:spcPts val="805"/>
                        </a:spcBef>
                      </a:pPr>
                      <a:r>
                        <a:rPr lang="en-US" sz="1400" dirty="0" smtClean="0"/>
                        <a:t>Multi objective crashworthiness optimization design of functionally graded foam-filled tapered tube based on dynamic ensemble meta model</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285750" indent="-285750" algn="just">
                        <a:lnSpc>
                          <a:spcPct val="100000"/>
                        </a:lnSpc>
                        <a:buFont typeface="Arial" panose="020B0604020202020204" pitchFamily="34" charset="0"/>
                        <a:buChar char="•"/>
                        <a:tabLst>
                          <a:tab pos="0" algn="l"/>
                        </a:tabLst>
                      </a:pPr>
                      <a:r>
                        <a:rPr lang="en-US" sz="1400" dirty="0" smtClean="0"/>
                        <a:t>A new foam-filled thin-walled structure called Functionally Graded Foam-Filled Tapered Tube (FGFTT) is proposed for its superior energy absorption capacity and stability. The structure consists of graded density foam and a thin-walled tapered tube.</a:t>
                      </a:r>
                    </a:p>
                    <a:p>
                      <a:pPr marL="285750" marR="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tab pos="0" algn="l"/>
                        </a:tabLst>
                        <a:defRPr/>
                      </a:pPr>
                      <a:r>
                        <a:rPr lang="en-IN" sz="1400" dirty="0" smtClean="0"/>
                        <a:t>The new optimization method using dynamic ensemble </a:t>
                      </a:r>
                      <a:r>
                        <a:rPr lang="en-IN" sz="1400" dirty="0" err="1" smtClean="0"/>
                        <a:t>metamodeling</a:t>
                      </a:r>
                      <a:r>
                        <a:rPr lang="en-IN" sz="1400" dirty="0" smtClean="0"/>
                        <a:t> and MOPSO yields a Pareto front for SEA and PCF. FGFTT-DGPs emerge as excellent energy absorbers for vehicle engineering, outperforming UFTTs in most cases.</a:t>
                      </a:r>
                    </a:p>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Arial"/>
                        </a:rPr>
                        <a:t>The lateral loading data</a:t>
                      </a:r>
                      <a:r>
                        <a:rPr lang="en-US" sz="1400" b="0" strike="noStrike" spc="-1" baseline="0" dirty="0" smtClean="0">
                          <a:solidFill>
                            <a:srgbClr val="000000"/>
                          </a:solidFill>
                          <a:latin typeface="Arial"/>
                        </a:rPr>
                        <a:t> on this Foam Filled FGM can be very useful.</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xmlns="" val="10002"/>
                  </a:ext>
                </a:extLst>
              </a:tr>
            </a:tbl>
          </a:graphicData>
        </a:graphic>
      </p:graphicFrame>
      <p:sp>
        <p:nvSpPr>
          <p:cNvPr id="4" name="PlaceHolder 3"/>
          <p:cNvSpPr>
            <a:spLocks noGrp="1"/>
          </p:cNvSpPr>
          <p:nvPr>
            <p:ph type="sldNum" idx="2"/>
          </p:nvPr>
        </p:nvSpPr>
        <p:spPr/>
        <p:txBody>
          <a:bodyPr/>
          <a:lstStyle/>
          <a:p>
            <a:fld id="{10FC2A6C-5AEA-4CA2-B0E6-552C65B99FC5}" type="slidenum">
              <a:t>8</a:t>
            </a:fld>
            <a:endParaRPr/>
          </a:p>
        </p:txBody>
      </p:sp>
    </p:spTree>
    <p:extLst>
      <p:ext uri="{BB962C8B-B14F-4D97-AF65-F5344CB8AC3E}">
        <p14:creationId xmlns:p14="http://schemas.microsoft.com/office/powerpoint/2010/main" val="177144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idx="4294967295"/>
          </p:nvPr>
        </p:nvSpPr>
        <p:spPr>
          <a:xfrm>
            <a:off x="76320" y="144000"/>
            <a:ext cx="5028480" cy="1101600"/>
          </a:xfrm>
          <a:prstGeom prst="rect">
            <a:avLst/>
          </a:prstGeom>
          <a:noFill/>
          <a:ln w="0">
            <a:noFill/>
          </a:ln>
        </p:spPr>
        <p:txBody>
          <a:bodyPr lIns="90000" tIns="45000" rIns="90000" bIns="45000" anchor="ctr">
            <a:noAutofit/>
          </a:bodyPr>
          <a:lstStyle/>
          <a:p>
            <a:pPr indent="0">
              <a:lnSpc>
                <a:spcPct val="100000"/>
              </a:lnSpc>
              <a:buNone/>
              <a:tabLst>
                <a:tab pos="0" algn="l"/>
              </a:tabLst>
            </a:pPr>
            <a:r>
              <a:rPr lang="en-US" sz="4400" b="1" strike="noStrike" spc="-1" dirty="0">
                <a:solidFill>
                  <a:srgbClr val="002060"/>
                </a:solidFill>
                <a:latin typeface="Arial"/>
              </a:rPr>
              <a:t>Literature Survey</a:t>
            </a:r>
            <a:endParaRPr lang="en-US" sz="4400" b="0" strike="noStrike" spc="-1" dirty="0">
              <a:solidFill>
                <a:srgbClr val="000000"/>
              </a:solidFill>
              <a:latin typeface="Arial"/>
            </a:endParaRPr>
          </a:p>
        </p:txBody>
      </p:sp>
      <p:graphicFrame>
        <p:nvGraphicFramePr>
          <p:cNvPr id="233" name="Table 1"/>
          <p:cNvGraphicFramePr/>
          <p:nvPr>
            <p:extLst>
              <p:ext uri="{D42A27DB-BD31-4B8C-83A1-F6EECF244321}">
                <p14:modId xmlns:p14="http://schemas.microsoft.com/office/powerpoint/2010/main" val="855452620"/>
              </p:ext>
            </p:extLst>
          </p:nvPr>
        </p:nvGraphicFramePr>
        <p:xfrm>
          <a:off x="291622" y="1575424"/>
          <a:ext cx="11497521" cy="4917536"/>
        </p:xfrm>
        <a:graphic>
          <a:graphicData uri="http://schemas.openxmlformats.org/drawingml/2006/table">
            <a:tbl>
              <a:tblPr/>
              <a:tblGrid>
                <a:gridCol w="972742">
                  <a:extLst>
                    <a:ext uri="{9D8B030D-6E8A-4147-A177-3AD203B41FA5}">
                      <a16:colId xmlns:a16="http://schemas.microsoft.com/office/drawing/2014/main" xmlns="" val="20000"/>
                    </a:ext>
                  </a:extLst>
                </a:gridCol>
                <a:gridCol w="2807254">
                  <a:extLst>
                    <a:ext uri="{9D8B030D-6E8A-4147-A177-3AD203B41FA5}">
                      <a16:colId xmlns:a16="http://schemas.microsoft.com/office/drawing/2014/main" xmlns="" val="20001"/>
                    </a:ext>
                  </a:extLst>
                </a:gridCol>
                <a:gridCol w="7717525">
                  <a:extLst>
                    <a:ext uri="{9D8B030D-6E8A-4147-A177-3AD203B41FA5}">
                      <a16:colId xmlns:a16="http://schemas.microsoft.com/office/drawing/2014/main" xmlns="" val="20002"/>
                    </a:ext>
                  </a:extLst>
                </a:gridCol>
              </a:tblGrid>
              <a:tr h="802309">
                <a:tc>
                  <a:txBody>
                    <a:bodyPr/>
                    <a:lstStyle/>
                    <a:p>
                      <a:pPr>
                        <a:lnSpc>
                          <a:spcPct val="100000"/>
                        </a:lnSpc>
                      </a:pPr>
                      <a:r>
                        <a:rPr lang="en-US" sz="1800" b="1" strike="noStrike" spc="-1" dirty="0">
                          <a:solidFill>
                            <a:schemeClr val="lt1"/>
                          </a:solidFill>
                          <a:latin typeface="Arial"/>
                        </a:rPr>
                        <a:t>Sl. No.</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Paper </a:t>
                      </a:r>
                      <a:r>
                        <a:rPr lang="en-US" sz="1800" b="1" strike="noStrike" spc="-1" dirty="0" smtClean="0">
                          <a:solidFill>
                            <a:schemeClr val="lt1"/>
                          </a:solidFill>
                          <a:latin typeface="Arial"/>
                        </a:rPr>
                        <a:t>Title</a:t>
                      </a:r>
                      <a:r>
                        <a:rPr lang="en-US" sz="1800" b="1" strike="noStrike" spc="-1" baseline="0" dirty="0" smtClean="0">
                          <a:solidFill>
                            <a:schemeClr val="lt1"/>
                          </a:solidFill>
                          <a:latin typeface="Arial"/>
                        </a:rPr>
                        <a:t> </a:t>
                      </a:r>
                      <a:r>
                        <a:rPr lang="en-US" sz="1800" b="1" strike="noStrike" spc="-1" dirty="0" smtClean="0">
                          <a:solidFill>
                            <a:schemeClr val="lt1"/>
                          </a:solidFill>
                          <a:latin typeface="Arial"/>
                        </a:rPr>
                        <a:t>and </a:t>
                      </a:r>
                      <a:r>
                        <a:rPr lang="en-US" sz="1800" b="1" strike="noStrike" spc="-1" dirty="0">
                          <a:solidFill>
                            <a:schemeClr val="lt1"/>
                          </a:solidFill>
                          <a:latin typeface="Arial"/>
                        </a:rPr>
                        <a:t>Year of Publication</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lstStyle/>
                    <a:p>
                      <a:pPr>
                        <a:lnSpc>
                          <a:spcPct val="100000"/>
                        </a:lnSpc>
                      </a:pPr>
                      <a:r>
                        <a:rPr lang="en-US" sz="1800" b="1" strike="noStrike" spc="-1" dirty="0">
                          <a:solidFill>
                            <a:schemeClr val="lt1"/>
                          </a:solidFill>
                          <a:latin typeface="Arial"/>
                        </a:rPr>
                        <a:t>Important findings</a:t>
                      </a:r>
                      <a:endParaRPr lang="en-IN" sz="18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extLst>
                  <a:ext uri="{0D108BD9-81ED-4DB2-BD59-A6C34878D82A}">
                    <a16:rowId xmlns:a16="http://schemas.microsoft.com/office/drawing/2014/main" xmlns="" val="10000"/>
                  </a:ext>
                </a:extLst>
              </a:tr>
              <a:tr h="1924117">
                <a:tc>
                  <a:txBody>
                    <a:bodyPr/>
                    <a:lstStyle/>
                    <a:p>
                      <a:pPr>
                        <a:lnSpc>
                          <a:spcPct val="100000"/>
                        </a:lnSpc>
                      </a:pPr>
                      <a:r>
                        <a:rPr lang="en-US" sz="1400" b="0" strike="noStrike" spc="-1" dirty="0">
                          <a:solidFill>
                            <a:schemeClr val="dk1"/>
                          </a:solidFill>
                          <a:latin typeface="Arial"/>
                        </a:rPr>
                        <a:t>1</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tabLst>
                          <a:tab pos="0" algn="l"/>
                        </a:tabLst>
                      </a:pPr>
                      <a:r>
                        <a:rPr lang="en-US" sz="1400" dirty="0" smtClean="0"/>
                        <a:t>Multi objective crashworthiness optimization of functionally lateral graded foam-filled tubes</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marL="285750" indent="-285750" algn="just">
                        <a:lnSpc>
                          <a:spcPct val="100000"/>
                        </a:lnSpc>
                        <a:buFont typeface="Arial" panose="020B0604020202020204" pitchFamily="34" charset="0"/>
                        <a:buChar char="•"/>
                        <a:tabLst>
                          <a:tab pos="0" algn="l"/>
                        </a:tabLst>
                      </a:pPr>
                      <a:r>
                        <a:rPr lang="en-US" sz="1400" dirty="0" smtClean="0"/>
                        <a:t>This paper investigates two types of Functionally Lateral Graded Foam-Filled Tubes (FLGFTs) and compares their energy absorption performance with ordinary uniform foam-filled tubes (UFTs). Both FLGFTs exhibit superior crashworthiness to UFTs of the same weight.</a:t>
                      </a:r>
                    </a:p>
                    <a:p>
                      <a:pPr marL="285750" indent="-285750" algn="just">
                        <a:lnSpc>
                          <a:spcPct val="100000"/>
                        </a:lnSpc>
                        <a:buFont typeface="Arial" panose="020B0604020202020204" pitchFamily="34" charset="0"/>
                        <a:buChar char="•"/>
                        <a:tabLst>
                          <a:tab pos="0" algn="l"/>
                        </a:tabLst>
                      </a:pPr>
                      <a:r>
                        <a:rPr lang="en-US" sz="1400" dirty="0" smtClean="0"/>
                        <a:t>Without bonding, Type B-FLGFT outperforms Type A-FLGFT when PCF is within the range of 140–158 </a:t>
                      </a:r>
                      <a:r>
                        <a:rPr lang="en-US" sz="1400" dirty="0" err="1" smtClean="0"/>
                        <a:t>kN.With</a:t>
                      </a:r>
                      <a:r>
                        <a:rPr lang="en-US" sz="1400" dirty="0" smtClean="0"/>
                        <a:t> bonding, Type B-FLGFT outperforms Type A-FLGFT when PCF is within the range of 180–219 </a:t>
                      </a:r>
                      <a:r>
                        <a:rPr lang="en-US" sz="1400" dirty="0" err="1" smtClean="0"/>
                        <a:t>kN.</a:t>
                      </a:r>
                      <a:endParaRPr lang="en-US" sz="1400" dirty="0" smtClean="0"/>
                    </a:p>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Arial"/>
                        </a:rPr>
                        <a:t>MOSPO</a:t>
                      </a:r>
                      <a:r>
                        <a:rPr lang="en-US" sz="1400" b="0" strike="noStrike" spc="-1" baseline="0" dirty="0" smtClean="0">
                          <a:solidFill>
                            <a:srgbClr val="000000"/>
                          </a:solidFill>
                          <a:latin typeface="Arial"/>
                        </a:rPr>
                        <a:t> Algorithm on FF-Lateral FGM data can be incorporated.</a:t>
                      </a:r>
                      <a:endParaRPr lang="en-IN" sz="1400" b="0" strike="noStrike" spc="-1" dirty="0">
                        <a:solidFill>
                          <a:srgbClr val="000000"/>
                        </a:solid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xmlns="" val="10001"/>
                  </a:ext>
                </a:extLst>
              </a:tr>
              <a:tr h="2191110">
                <a:tc>
                  <a:txBody>
                    <a:bodyPr/>
                    <a:lstStyle/>
                    <a:p>
                      <a:pPr>
                        <a:lnSpc>
                          <a:spcPct val="100000"/>
                        </a:lnSpc>
                      </a:pPr>
                      <a:r>
                        <a:rPr lang="en-US" sz="1400" b="0" strike="noStrike" spc="-1" dirty="0">
                          <a:solidFill>
                            <a:schemeClr val="dk1"/>
                          </a:solidFill>
                          <a:latin typeface="Arial"/>
                        </a:rPr>
                        <a:t>2</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85680">
                        <a:lnSpc>
                          <a:spcPct val="107000"/>
                        </a:lnSpc>
                        <a:spcBef>
                          <a:spcPts val="805"/>
                        </a:spcBef>
                      </a:pPr>
                      <a:r>
                        <a:rPr lang="en-US" sz="1400" dirty="0" smtClean="0"/>
                        <a:t>Multi objective optimization of multi-cell sections for the crashworthiness design</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Multi-Criteria Evaluation (COPRAS Method):7×7 tube configuration was identified as the best design, balancing axial and oblique load conditions.</a:t>
                      </a:r>
                    </a:p>
                    <a:p>
                      <a:pPr marL="285750" indent="-285750" algn="just">
                        <a:lnSpc>
                          <a:spcPct val="100000"/>
                        </a:lnSpc>
                        <a:buFont typeface="Arial" panose="020B0604020202020204" pitchFamily="34" charset="0"/>
                        <a:buChar char="•"/>
                        <a:tabLst>
                          <a:tab pos="0" algn="l"/>
                        </a:tabLst>
                      </a:pPr>
                      <a:r>
                        <a:rPr lang="en-US" sz="1400" b="0" strike="noStrike" spc="-1" dirty="0" err="1" smtClean="0">
                          <a:solidFill>
                            <a:srgbClr val="000000"/>
                          </a:solidFill>
                          <a:latin typeface="+mn-lt"/>
                        </a:rPr>
                        <a:t>Kriging</a:t>
                      </a:r>
                      <a:r>
                        <a:rPr lang="en-US" sz="1400" b="0" strike="noStrike" spc="-1" dirty="0" smtClean="0">
                          <a:solidFill>
                            <a:srgbClr val="000000"/>
                          </a:solidFill>
                          <a:latin typeface="+mn-lt"/>
                        </a:rPr>
                        <a:t> modeling and Multi objective Particle Swarm Optimization (MOPSO) were used to optimize tube designs.</a:t>
                      </a:r>
                      <a:r>
                        <a:rPr lang="en-US" sz="1400" b="0" strike="noStrike" spc="-1" baseline="0" dirty="0" smtClean="0">
                          <a:solidFill>
                            <a:srgbClr val="000000"/>
                          </a:solidFill>
                          <a:latin typeface="+mn-lt"/>
                        </a:rPr>
                        <a:t> </a:t>
                      </a:r>
                    </a:p>
                    <a:p>
                      <a:pPr marL="285750" indent="-285750" algn="just">
                        <a:lnSpc>
                          <a:spcPct val="100000"/>
                        </a:lnSpc>
                        <a:buFont typeface="Arial" panose="020B0604020202020204" pitchFamily="34" charset="0"/>
                        <a:buChar char="•"/>
                        <a:tabLst>
                          <a:tab pos="0" algn="l"/>
                        </a:tabLst>
                      </a:pPr>
                      <a:r>
                        <a:rPr lang="en-US" sz="1400" b="0" strike="noStrike" spc="-1" baseline="0" dirty="0" smtClean="0">
                          <a:solidFill>
                            <a:srgbClr val="000000"/>
                          </a:solidFill>
                          <a:latin typeface="+mn-lt"/>
                        </a:rPr>
                        <a:t>S</a:t>
                      </a:r>
                      <a:r>
                        <a:rPr lang="en-US" sz="1400" b="0" strike="noStrike" spc="-1" dirty="0" smtClean="0">
                          <a:solidFill>
                            <a:srgbClr val="000000"/>
                          </a:solidFill>
                          <a:latin typeface="+mn-lt"/>
                        </a:rPr>
                        <a:t>ingle load case (SLC) optimizations may yield suboptimal designs under other load  conditions.</a:t>
                      </a:r>
                    </a:p>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In multi-load case (MLC) optimizations, internal ribs shift from the center to the edges as load angle increases from axial to oblique, improving the balance of performance.</a:t>
                      </a:r>
                    </a:p>
                    <a:p>
                      <a:pPr marL="285750" indent="-285750" algn="just">
                        <a:lnSpc>
                          <a:spcPct val="100000"/>
                        </a:lnSpc>
                        <a:buFont typeface="Arial" panose="020B0604020202020204" pitchFamily="34" charset="0"/>
                        <a:buChar char="•"/>
                        <a:tabLst>
                          <a:tab pos="0" algn="l"/>
                        </a:tabLst>
                      </a:pPr>
                      <a:r>
                        <a:rPr lang="en-US" sz="1400" b="0" strike="noStrike" spc="-1" dirty="0" smtClean="0">
                          <a:solidFill>
                            <a:srgbClr val="000000"/>
                          </a:solidFill>
                          <a:latin typeface="+mn-lt"/>
                        </a:rPr>
                        <a:t>These</a:t>
                      </a:r>
                      <a:r>
                        <a:rPr lang="en-US" sz="1400" b="0" strike="noStrike" spc="-1" baseline="0" dirty="0" smtClean="0">
                          <a:solidFill>
                            <a:srgbClr val="000000"/>
                          </a:solidFill>
                          <a:latin typeface="+mn-lt"/>
                        </a:rPr>
                        <a:t> different optimization techniques are very useful.</a:t>
                      </a:r>
                      <a:endParaRPr lang="en-IN" sz="1400" b="0" strike="noStrike" spc="-1" dirty="0">
                        <a:solidFill>
                          <a:srgbClr val="000000"/>
                        </a:solid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xmlns="" val="10002"/>
                  </a:ext>
                </a:extLst>
              </a:tr>
            </a:tbl>
          </a:graphicData>
        </a:graphic>
      </p:graphicFrame>
      <p:sp>
        <p:nvSpPr>
          <p:cNvPr id="4" name="PlaceHolder 3"/>
          <p:cNvSpPr>
            <a:spLocks noGrp="1"/>
          </p:cNvSpPr>
          <p:nvPr>
            <p:ph type="sldNum" idx="2"/>
          </p:nvPr>
        </p:nvSpPr>
        <p:spPr/>
        <p:txBody>
          <a:bodyPr/>
          <a:lstStyle/>
          <a:p>
            <a:fld id="{10FC2A6C-5AEA-4CA2-B0E6-552C65B99FC5}" type="slidenum">
              <a:t>9</a:t>
            </a:fld>
            <a:endParaRPr/>
          </a:p>
        </p:txBody>
      </p:sp>
    </p:spTree>
    <p:extLst>
      <p:ext uri="{BB962C8B-B14F-4D97-AF65-F5344CB8AC3E}">
        <p14:creationId xmlns:p14="http://schemas.microsoft.com/office/powerpoint/2010/main" val="361245302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EDF09F-059F-4A35-A14D-6F42D97EDA59}">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AFF2485-83EC-4F98-AF0A-CBC1FE1054A8}">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638</TotalTime>
  <Words>2382</Words>
  <Application>Microsoft Office PowerPoint</Application>
  <PresentationFormat>Widescreen</PresentationFormat>
  <Paragraphs>255</Paragraphs>
  <Slides>25</Slides>
  <Notes>8</Notes>
  <HiddenSlides>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25</vt:i4>
      </vt:variant>
    </vt:vector>
  </HeadingPairs>
  <TitlesOfParts>
    <vt:vector size="36" baseType="lpstr">
      <vt:lpstr>Arial</vt:lpstr>
      <vt:lpstr>Calibri</vt:lpstr>
      <vt:lpstr>DejaVu Sans</vt:lpstr>
      <vt:lpstr>Noto Sans Symbols</vt:lpstr>
      <vt:lpstr>Symbol</vt:lpstr>
      <vt:lpstr>Times New Roman</vt:lpstr>
      <vt:lpstr>Wingdings</vt:lpstr>
      <vt:lpstr>Office Theme</vt:lpstr>
      <vt:lpstr>Office Theme</vt:lpstr>
      <vt:lpstr>Office Theme</vt:lpstr>
      <vt:lpstr>Office Theme</vt:lpstr>
      <vt:lpstr>Optimisation of Multi Cell FGM Tubes Under Crushing Load</vt:lpstr>
      <vt:lpstr>Agenda </vt:lpstr>
      <vt:lpstr>Introduction</vt:lpstr>
      <vt:lpstr>Introduction</vt:lpstr>
      <vt:lpstr>Literature Survey</vt:lpstr>
      <vt:lpstr>Literature Survey</vt:lpstr>
      <vt:lpstr>Literature Survey</vt:lpstr>
      <vt:lpstr>Literature Survey</vt:lpstr>
      <vt:lpstr>Literature Survey</vt:lpstr>
      <vt:lpstr>Literature Survey</vt:lpstr>
      <vt:lpstr>PowerPoint Presentation</vt:lpstr>
      <vt:lpstr>CAD MODEL DESIGN</vt:lpstr>
      <vt:lpstr>CAD MODEL DESIGN</vt:lpstr>
      <vt:lpstr>Concept and Objective</vt:lpstr>
      <vt:lpstr>Goals </vt:lpstr>
      <vt:lpstr>Target audience</vt:lpstr>
      <vt:lpstr>Methodology</vt:lpstr>
      <vt:lpstr>SIMULATION</vt:lpstr>
      <vt:lpstr>Plots</vt:lpstr>
      <vt:lpstr>Work Done</vt:lpstr>
      <vt:lpstr>Work Done</vt:lpstr>
      <vt:lpstr>Work to be done</vt:lpstr>
      <vt:lpstr>References</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Development of Upper Limb</dc:title>
  <dc:creator>Sanjay R</dc:creator>
  <cp:lastModifiedBy>KEVIN</cp:lastModifiedBy>
  <cp:revision>31</cp:revision>
  <cp:lastPrinted>2023-02-23T06:35:18Z</cp:lastPrinted>
  <dcterms:created xsi:type="dcterms:W3CDTF">2023-02-23T06:35:18Z</dcterms:created>
  <dcterms:modified xsi:type="dcterms:W3CDTF">2024-10-25T04:26:39Z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32</vt:i4>
  </property>
  <property fmtid="{D5CDD505-2E9C-101B-9397-08002B2CF9AE}" pid="3" name="PresentationFormat">
    <vt:lpwstr>On-screen Show (4:3)</vt:lpwstr>
  </property>
  <property fmtid="{D5CDD505-2E9C-101B-9397-08002B2CF9AE}" pid="4" name="Slides">
    <vt:i4>54</vt:i4>
  </property>
</Properties>
</file>